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9"/>
  </p:notesMasterIdLst>
  <p:handoutMasterIdLst>
    <p:handoutMasterId r:id="rId60"/>
  </p:handoutMasterIdLst>
  <p:sldIdLst>
    <p:sldId id="282" r:id="rId2"/>
    <p:sldId id="284" r:id="rId3"/>
    <p:sldId id="283" r:id="rId4"/>
    <p:sldId id="383" r:id="rId5"/>
    <p:sldId id="384" r:id="rId6"/>
    <p:sldId id="385" r:id="rId7"/>
    <p:sldId id="386" r:id="rId8"/>
    <p:sldId id="387" r:id="rId9"/>
    <p:sldId id="388" r:id="rId10"/>
    <p:sldId id="389" r:id="rId11"/>
    <p:sldId id="390" r:id="rId12"/>
    <p:sldId id="391"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286" r:id="rId28"/>
    <p:sldId id="290" r:id="rId29"/>
    <p:sldId id="289" r:id="rId30"/>
    <p:sldId id="288" r:id="rId31"/>
    <p:sldId id="294" r:id="rId32"/>
    <p:sldId id="295" r:id="rId33"/>
    <p:sldId id="293" r:id="rId34"/>
    <p:sldId id="292" r:id="rId35"/>
    <p:sldId id="291" r:id="rId36"/>
    <p:sldId id="287" r:id="rId37"/>
    <p:sldId id="296" r:id="rId38"/>
    <p:sldId id="370" r:id="rId39"/>
    <p:sldId id="374" r:id="rId40"/>
    <p:sldId id="377" r:id="rId41"/>
    <p:sldId id="376" r:id="rId42"/>
    <p:sldId id="375" r:id="rId43"/>
    <p:sldId id="379" r:id="rId44"/>
    <p:sldId id="378" r:id="rId45"/>
    <p:sldId id="380" r:id="rId46"/>
    <p:sldId id="381" r:id="rId47"/>
    <p:sldId id="322" r:id="rId48"/>
    <p:sldId id="329" r:id="rId49"/>
    <p:sldId id="328" r:id="rId50"/>
    <p:sldId id="327" r:id="rId51"/>
    <p:sldId id="326" r:id="rId52"/>
    <p:sldId id="325" r:id="rId53"/>
    <p:sldId id="332" r:id="rId54"/>
    <p:sldId id="324" r:id="rId55"/>
    <p:sldId id="331" r:id="rId56"/>
    <p:sldId id="407" r:id="rId57"/>
    <p:sldId id="408" r:id="rId5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0F1"/>
    <a:srgbClr val="3F82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736" autoAdjust="0"/>
  </p:normalViewPr>
  <p:slideViewPr>
    <p:cSldViewPr>
      <p:cViewPr>
        <p:scale>
          <a:sx n="70" d="100"/>
          <a:sy n="70" d="100"/>
        </p:scale>
        <p:origin x="-1164"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223F3-608A-457F-83C0-7CD10FD714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1F16536-7618-4830-A99E-8239956E4701}">
      <dgm:prSet phldrT="[Text]" custT="1"/>
      <dgm:spPr/>
      <dgm:t>
        <a:bodyPr/>
        <a:lstStyle/>
        <a:p>
          <a:r>
            <a:rPr lang="en-US" sz="1800" dirty="0" smtClean="0"/>
            <a:t>Registered Deemed Compliant</a:t>
          </a:r>
          <a:endParaRPr lang="en-US" sz="1800" dirty="0"/>
        </a:p>
      </dgm:t>
    </dgm:pt>
    <dgm:pt modelId="{1DCDFE5E-F8D3-49B2-A9BE-21B7666C528C}" type="parTrans" cxnId="{107D99BD-1D8F-461F-8A95-A267BE629D9C}">
      <dgm:prSet/>
      <dgm:spPr/>
      <dgm:t>
        <a:bodyPr/>
        <a:lstStyle/>
        <a:p>
          <a:endParaRPr lang="en-US"/>
        </a:p>
      </dgm:t>
    </dgm:pt>
    <dgm:pt modelId="{7767BD66-A716-4AC2-B5DB-7FE44AC02B1B}" type="sibTrans" cxnId="{107D99BD-1D8F-461F-8A95-A267BE629D9C}">
      <dgm:prSet/>
      <dgm:spPr/>
      <dgm:t>
        <a:bodyPr/>
        <a:lstStyle/>
        <a:p>
          <a:endParaRPr lang="en-US"/>
        </a:p>
      </dgm:t>
    </dgm:pt>
    <dgm:pt modelId="{F1CE4F1F-2CA6-4338-B9C4-299E1F6C5350}">
      <dgm:prSet phldrT="[Text]" custT="1"/>
      <dgm:spPr/>
      <dgm:t>
        <a:bodyPr/>
        <a:lstStyle/>
        <a:p>
          <a:r>
            <a:rPr lang="en-US" sz="1800" dirty="0" smtClean="0"/>
            <a:t>Certified Deemed Compliant</a:t>
          </a:r>
          <a:endParaRPr lang="en-US" sz="1800" dirty="0"/>
        </a:p>
      </dgm:t>
    </dgm:pt>
    <dgm:pt modelId="{1D3A17E8-5FA1-44C8-AB42-0B80240E3ACB}" type="parTrans" cxnId="{2996522F-1BE4-4000-9F80-03E8F145D1A9}">
      <dgm:prSet/>
      <dgm:spPr/>
      <dgm:t>
        <a:bodyPr/>
        <a:lstStyle/>
        <a:p>
          <a:endParaRPr lang="en-US"/>
        </a:p>
      </dgm:t>
    </dgm:pt>
    <dgm:pt modelId="{1BF2840D-DF12-48C2-8D6F-74ADCDBC27C1}" type="sibTrans" cxnId="{2996522F-1BE4-4000-9F80-03E8F145D1A9}">
      <dgm:prSet/>
      <dgm:spPr/>
      <dgm:t>
        <a:bodyPr/>
        <a:lstStyle/>
        <a:p>
          <a:endParaRPr lang="en-US"/>
        </a:p>
      </dgm:t>
    </dgm:pt>
    <dgm:pt modelId="{03EBA58A-39F9-41F1-BB50-A45E1CFBEB69}">
      <dgm:prSet phldrT="[Text]" custT="1"/>
      <dgm:spPr/>
      <dgm:t>
        <a:bodyPr/>
        <a:lstStyle/>
        <a:p>
          <a:r>
            <a:rPr lang="en-US" sz="1800" dirty="0" smtClean="0"/>
            <a:t>Owner Documented FFI</a:t>
          </a:r>
          <a:endParaRPr lang="en-US" sz="1800" dirty="0"/>
        </a:p>
      </dgm:t>
    </dgm:pt>
    <dgm:pt modelId="{6BD52636-3F46-4C54-9E94-80413CB78A53}" type="parTrans" cxnId="{AB6D1934-5628-4144-A64A-DBAE1B199BB0}">
      <dgm:prSet/>
      <dgm:spPr/>
      <dgm:t>
        <a:bodyPr/>
        <a:lstStyle/>
        <a:p>
          <a:endParaRPr lang="en-US"/>
        </a:p>
      </dgm:t>
    </dgm:pt>
    <dgm:pt modelId="{0FBCCA02-470D-4EDE-BD8A-FFC638B190AF}" type="sibTrans" cxnId="{AB6D1934-5628-4144-A64A-DBAE1B199BB0}">
      <dgm:prSet/>
      <dgm:spPr/>
      <dgm:t>
        <a:bodyPr/>
        <a:lstStyle/>
        <a:p>
          <a:endParaRPr lang="en-US"/>
        </a:p>
      </dgm:t>
    </dgm:pt>
    <dgm:pt modelId="{44CC6030-22DC-41F9-A2BE-9E0A7D0CB8F5}">
      <dgm:prSet/>
      <dgm:spPr/>
      <dgm:t>
        <a:bodyPr/>
        <a:lstStyle/>
        <a:p>
          <a:endParaRPr lang="en-US"/>
        </a:p>
      </dgm:t>
    </dgm:pt>
    <dgm:pt modelId="{8C4D75CB-386A-41D2-A5EE-758F49122B26}" type="parTrans" cxnId="{866DB0E9-BB0D-45ED-AE66-A562F1EB7F03}">
      <dgm:prSet/>
      <dgm:spPr/>
      <dgm:t>
        <a:bodyPr/>
        <a:lstStyle/>
        <a:p>
          <a:endParaRPr lang="en-US"/>
        </a:p>
      </dgm:t>
    </dgm:pt>
    <dgm:pt modelId="{087A8474-583A-4ABC-BF0E-3A241E95B1EB}" type="sibTrans" cxnId="{866DB0E9-BB0D-45ED-AE66-A562F1EB7F03}">
      <dgm:prSet/>
      <dgm:spPr/>
      <dgm:t>
        <a:bodyPr/>
        <a:lstStyle/>
        <a:p>
          <a:endParaRPr lang="en-US"/>
        </a:p>
      </dgm:t>
    </dgm:pt>
    <dgm:pt modelId="{0C4E4F60-0C7A-477F-80C1-AE22576D3717}" type="pres">
      <dgm:prSet presAssocID="{CAB223F3-608A-457F-83C0-7CD10FD71446}" presName="Name0" presStyleCnt="0">
        <dgm:presLayoutVars>
          <dgm:dir/>
          <dgm:animLvl val="lvl"/>
          <dgm:resizeHandles val="exact"/>
        </dgm:presLayoutVars>
      </dgm:prSet>
      <dgm:spPr/>
      <dgm:t>
        <a:bodyPr/>
        <a:lstStyle/>
        <a:p>
          <a:endParaRPr lang="en-US"/>
        </a:p>
      </dgm:t>
    </dgm:pt>
    <dgm:pt modelId="{A07B54F0-D450-4232-86E5-1DC6CCDC2E21}" type="pres">
      <dgm:prSet presAssocID="{71F16536-7618-4830-A99E-8239956E4701}" presName="linNode" presStyleCnt="0"/>
      <dgm:spPr/>
    </dgm:pt>
    <dgm:pt modelId="{F5EF8E42-2680-41F2-AB33-CBB8B88E2BBA}" type="pres">
      <dgm:prSet presAssocID="{71F16536-7618-4830-A99E-8239956E4701}" presName="parentText" presStyleLbl="node1" presStyleIdx="0" presStyleCnt="4">
        <dgm:presLayoutVars>
          <dgm:chMax val="1"/>
          <dgm:bulletEnabled val="1"/>
        </dgm:presLayoutVars>
      </dgm:prSet>
      <dgm:spPr/>
      <dgm:t>
        <a:bodyPr/>
        <a:lstStyle/>
        <a:p>
          <a:endParaRPr lang="en-US"/>
        </a:p>
      </dgm:t>
    </dgm:pt>
    <dgm:pt modelId="{9C167CF9-D62B-4266-9A27-E979C3899958}" type="pres">
      <dgm:prSet presAssocID="{7767BD66-A716-4AC2-B5DB-7FE44AC02B1B}" presName="sp" presStyleCnt="0"/>
      <dgm:spPr/>
    </dgm:pt>
    <dgm:pt modelId="{7E69866C-D1C2-4952-9B43-F66C1822F495}" type="pres">
      <dgm:prSet presAssocID="{F1CE4F1F-2CA6-4338-B9C4-299E1F6C5350}" presName="linNode" presStyleCnt="0"/>
      <dgm:spPr/>
    </dgm:pt>
    <dgm:pt modelId="{48DDA871-7A7F-4ACD-A898-3223BA203D74}" type="pres">
      <dgm:prSet presAssocID="{F1CE4F1F-2CA6-4338-B9C4-299E1F6C5350}" presName="parentText" presStyleLbl="node1" presStyleIdx="1" presStyleCnt="4">
        <dgm:presLayoutVars>
          <dgm:chMax val="1"/>
          <dgm:bulletEnabled val="1"/>
        </dgm:presLayoutVars>
      </dgm:prSet>
      <dgm:spPr/>
      <dgm:t>
        <a:bodyPr/>
        <a:lstStyle/>
        <a:p>
          <a:endParaRPr lang="en-US"/>
        </a:p>
      </dgm:t>
    </dgm:pt>
    <dgm:pt modelId="{2B4F62E5-9DA7-4037-9E1C-1827BB8829FC}" type="pres">
      <dgm:prSet presAssocID="{1BF2840D-DF12-48C2-8D6F-74ADCDBC27C1}" presName="sp" presStyleCnt="0"/>
      <dgm:spPr/>
    </dgm:pt>
    <dgm:pt modelId="{A6E599AC-DC47-4341-9C9A-6E7C91F581AE}" type="pres">
      <dgm:prSet presAssocID="{03EBA58A-39F9-41F1-BB50-A45E1CFBEB69}" presName="linNode" presStyleCnt="0"/>
      <dgm:spPr/>
    </dgm:pt>
    <dgm:pt modelId="{F0629FE6-7AB8-417C-B043-57FA9512EE5E}" type="pres">
      <dgm:prSet presAssocID="{03EBA58A-39F9-41F1-BB50-A45E1CFBEB69}" presName="parentText" presStyleLbl="node1" presStyleIdx="2" presStyleCnt="4">
        <dgm:presLayoutVars>
          <dgm:chMax val="1"/>
          <dgm:bulletEnabled val="1"/>
        </dgm:presLayoutVars>
      </dgm:prSet>
      <dgm:spPr/>
      <dgm:t>
        <a:bodyPr/>
        <a:lstStyle/>
        <a:p>
          <a:endParaRPr lang="en-US"/>
        </a:p>
      </dgm:t>
    </dgm:pt>
    <dgm:pt modelId="{205464A8-0BCF-45FF-87F4-DAAB3E6A8330}" type="pres">
      <dgm:prSet presAssocID="{0FBCCA02-470D-4EDE-BD8A-FFC638B190AF}" presName="sp" presStyleCnt="0"/>
      <dgm:spPr/>
    </dgm:pt>
    <dgm:pt modelId="{3AC0A1BA-6DB2-470D-9448-6AB2D9BEAD9B}" type="pres">
      <dgm:prSet presAssocID="{44CC6030-22DC-41F9-A2BE-9E0A7D0CB8F5}" presName="linNode" presStyleCnt="0"/>
      <dgm:spPr/>
    </dgm:pt>
    <dgm:pt modelId="{AB8D97BF-703F-4FB8-B8BE-6BCECA89E59B}" type="pres">
      <dgm:prSet presAssocID="{44CC6030-22DC-41F9-A2BE-9E0A7D0CB8F5}" presName="parentText" presStyleLbl="node1" presStyleIdx="3" presStyleCnt="4">
        <dgm:presLayoutVars>
          <dgm:chMax val="1"/>
          <dgm:bulletEnabled val="1"/>
        </dgm:presLayoutVars>
      </dgm:prSet>
      <dgm:spPr/>
      <dgm:t>
        <a:bodyPr/>
        <a:lstStyle/>
        <a:p>
          <a:endParaRPr lang="en-US"/>
        </a:p>
      </dgm:t>
    </dgm:pt>
  </dgm:ptLst>
  <dgm:cxnLst>
    <dgm:cxn modelId="{5CE9082A-DA61-43B0-B50A-D36ECDF32BB6}" type="presOf" srcId="{03EBA58A-39F9-41F1-BB50-A45E1CFBEB69}" destId="{F0629FE6-7AB8-417C-B043-57FA9512EE5E}" srcOrd="0" destOrd="0" presId="urn:microsoft.com/office/officeart/2005/8/layout/vList5"/>
    <dgm:cxn modelId="{866DB0E9-BB0D-45ED-AE66-A562F1EB7F03}" srcId="{CAB223F3-608A-457F-83C0-7CD10FD71446}" destId="{44CC6030-22DC-41F9-A2BE-9E0A7D0CB8F5}" srcOrd="3" destOrd="0" parTransId="{8C4D75CB-386A-41D2-A5EE-758F49122B26}" sibTransId="{087A8474-583A-4ABC-BF0E-3A241E95B1EB}"/>
    <dgm:cxn modelId="{0F6A5445-CED9-45B9-B275-CFD47E574C36}" type="presOf" srcId="{71F16536-7618-4830-A99E-8239956E4701}" destId="{F5EF8E42-2680-41F2-AB33-CBB8B88E2BBA}" srcOrd="0" destOrd="0" presId="urn:microsoft.com/office/officeart/2005/8/layout/vList5"/>
    <dgm:cxn modelId="{2996522F-1BE4-4000-9F80-03E8F145D1A9}" srcId="{CAB223F3-608A-457F-83C0-7CD10FD71446}" destId="{F1CE4F1F-2CA6-4338-B9C4-299E1F6C5350}" srcOrd="1" destOrd="0" parTransId="{1D3A17E8-5FA1-44C8-AB42-0B80240E3ACB}" sibTransId="{1BF2840D-DF12-48C2-8D6F-74ADCDBC27C1}"/>
    <dgm:cxn modelId="{B80CB046-0296-40DC-AE03-46C321117720}" type="presOf" srcId="{44CC6030-22DC-41F9-A2BE-9E0A7D0CB8F5}" destId="{AB8D97BF-703F-4FB8-B8BE-6BCECA89E59B}" srcOrd="0" destOrd="0" presId="urn:microsoft.com/office/officeart/2005/8/layout/vList5"/>
    <dgm:cxn modelId="{E803DC6A-5223-4988-BFD2-4656BA85C900}" type="presOf" srcId="{F1CE4F1F-2CA6-4338-B9C4-299E1F6C5350}" destId="{48DDA871-7A7F-4ACD-A898-3223BA203D74}" srcOrd="0" destOrd="0" presId="urn:microsoft.com/office/officeart/2005/8/layout/vList5"/>
    <dgm:cxn modelId="{107D99BD-1D8F-461F-8A95-A267BE629D9C}" srcId="{CAB223F3-608A-457F-83C0-7CD10FD71446}" destId="{71F16536-7618-4830-A99E-8239956E4701}" srcOrd="0" destOrd="0" parTransId="{1DCDFE5E-F8D3-49B2-A9BE-21B7666C528C}" sibTransId="{7767BD66-A716-4AC2-B5DB-7FE44AC02B1B}"/>
    <dgm:cxn modelId="{AB6D1934-5628-4144-A64A-DBAE1B199BB0}" srcId="{CAB223F3-608A-457F-83C0-7CD10FD71446}" destId="{03EBA58A-39F9-41F1-BB50-A45E1CFBEB69}" srcOrd="2" destOrd="0" parTransId="{6BD52636-3F46-4C54-9E94-80413CB78A53}" sibTransId="{0FBCCA02-470D-4EDE-BD8A-FFC638B190AF}"/>
    <dgm:cxn modelId="{B3BE429E-BF34-45D5-B8F6-7D88C3FAA1EA}" type="presOf" srcId="{CAB223F3-608A-457F-83C0-7CD10FD71446}" destId="{0C4E4F60-0C7A-477F-80C1-AE22576D3717}" srcOrd="0" destOrd="0" presId="urn:microsoft.com/office/officeart/2005/8/layout/vList5"/>
    <dgm:cxn modelId="{4B1A1475-9D06-4DEF-A221-328AAEB1BB49}" type="presParOf" srcId="{0C4E4F60-0C7A-477F-80C1-AE22576D3717}" destId="{A07B54F0-D450-4232-86E5-1DC6CCDC2E21}" srcOrd="0" destOrd="0" presId="urn:microsoft.com/office/officeart/2005/8/layout/vList5"/>
    <dgm:cxn modelId="{69599069-9C7A-4F53-8EB5-0DCE882C5C92}" type="presParOf" srcId="{A07B54F0-D450-4232-86E5-1DC6CCDC2E21}" destId="{F5EF8E42-2680-41F2-AB33-CBB8B88E2BBA}" srcOrd="0" destOrd="0" presId="urn:microsoft.com/office/officeart/2005/8/layout/vList5"/>
    <dgm:cxn modelId="{410556A7-7DB2-424A-9465-2007C5E90FE3}" type="presParOf" srcId="{0C4E4F60-0C7A-477F-80C1-AE22576D3717}" destId="{9C167CF9-D62B-4266-9A27-E979C3899958}" srcOrd="1" destOrd="0" presId="urn:microsoft.com/office/officeart/2005/8/layout/vList5"/>
    <dgm:cxn modelId="{565B4973-590C-44A2-8513-F90F85BF7F9E}" type="presParOf" srcId="{0C4E4F60-0C7A-477F-80C1-AE22576D3717}" destId="{7E69866C-D1C2-4952-9B43-F66C1822F495}" srcOrd="2" destOrd="0" presId="urn:microsoft.com/office/officeart/2005/8/layout/vList5"/>
    <dgm:cxn modelId="{A58CE5BB-552B-45A2-8C78-27C1BA0EC9BF}" type="presParOf" srcId="{7E69866C-D1C2-4952-9B43-F66C1822F495}" destId="{48DDA871-7A7F-4ACD-A898-3223BA203D74}" srcOrd="0" destOrd="0" presId="urn:microsoft.com/office/officeart/2005/8/layout/vList5"/>
    <dgm:cxn modelId="{019639AC-0245-4DD1-8377-8E1D1FB897E4}" type="presParOf" srcId="{0C4E4F60-0C7A-477F-80C1-AE22576D3717}" destId="{2B4F62E5-9DA7-4037-9E1C-1827BB8829FC}" srcOrd="3" destOrd="0" presId="urn:microsoft.com/office/officeart/2005/8/layout/vList5"/>
    <dgm:cxn modelId="{BF0FF482-3ECB-4EA7-822B-E09F230749AA}" type="presParOf" srcId="{0C4E4F60-0C7A-477F-80C1-AE22576D3717}" destId="{A6E599AC-DC47-4341-9C9A-6E7C91F581AE}" srcOrd="4" destOrd="0" presId="urn:microsoft.com/office/officeart/2005/8/layout/vList5"/>
    <dgm:cxn modelId="{AB964460-9D2D-4D49-B78F-B77A53F8EB9E}" type="presParOf" srcId="{A6E599AC-DC47-4341-9C9A-6E7C91F581AE}" destId="{F0629FE6-7AB8-417C-B043-57FA9512EE5E}" srcOrd="0" destOrd="0" presId="urn:microsoft.com/office/officeart/2005/8/layout/vList5"/>
    <dgm:cxn modelId="{2935A87B-532A-4602-9945-E195BDF98F02}" type="presParOf" srcId="{0C4E4F60-0C7A-477F-80C1-AE22576D3717}" destId="{205464A8-0BCF-45FF-87F4-DAAB3E6A8330}" srcOrd="5" destOrd="0" presId="urn:microsoft.com/office/officeart/2005/8/layout/vList5"/>
    <dgm:cxn modelId="{558BB975-AB9D-4D1A-8851-9EFDB8DD4CCE}" type="presParOf" srcId="{0C4E4F60-0C7A-477F-80C1-AE22576D3717}" destId="{3AC0A1BA-6DB2-470D-9448-6AB2D9BEAD9B}" srcOrd="6" destOrd="0" presId="urn:microsoft.com/office/officeart/2005/8/layout/vList5"/>
    <dgm:cxn modelId="{75F3FCD1-1B85-43CA-BED2-9BFDA487841E}" type="presParOf" srcId="{3AC0A1BA-6DB2-470D-9448-6AB2D9BEAD9B}" destId="{AB8D97BF-703F-4FB8-B8BE-6BCECA89E59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0846D-8DF3-423E-900E-A1D847586F5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02CC479E-6A0B-4308-9302-5AC512049B6F}">
      <dgm:prSet phldrT="[Text]" custT="1"/>
      <dgm:spPr/>
      <dgm:t>
        <a:bodyPr/>
        <a:lstStyle/>
        <a:p>
          <a:r>
            <a:rPr lang="en-US" sz="2800" dirty="0" smtClean="0"/>
            <a:t>Form 8938</a:t>
          </a:r>
          <a:endParaRPr lang="en-US" sz="2800" dirty="0"/>
        </a:p>
      </dgm:t>
    </dgm:pt>
    <dgm:pt modelId="{8AB93261-403C-46B7-8AFA-448D1600B51E}" type="parTrans" cxnId="{5C83E58B-BAF5-49E5-9474-6D30724E25D1}">
      <dgm:prSet/>
      <dgm:spPr/>
      <dgm:t>
        <a:bodyPr/>
        <a:lstStyle/>
        <a:p>
          <a:endParaRPr lang="en-US"/>
        </a:p>
      </dgm:t>
    </dgm:pt>
    <dgm:pt modelId="{79CDF343-0E7F-4F75-B477-E006797E5544}" type="sibTrans" cxnId="{5C83E58B-BAF5-49E5-9474-6D30724E25D1}">
      <dgm:prSet/>
      <dgm:spPr/>
      <dgm:t>
        <a:bodyPr/>
        <a:lstStyle/>
        <a:p>
          <a:endParaRPr lang="en-US"/>
        </a:p>
      </dgm:t>
    </dgm:pt>
    <dgm:pt modelId="{0F6AB62C-EABA-4AD8-983D-C23E4E2BFFEC}">
      <dgm:prSet phldrT="[Text]" custT="1"/>
      <dgm:spPr/>
      <dgm:t>
        <a:bodyPr/>
        <a:lstStyle/>
        <a:p>
          <a:r>
            <a:rPr lang="en-US" sz="2800" dirty="0" smtClean="0"/>
            <a:t>Form W-8BEN</a:t>
          </a:r>
          <a:endParaRPr lang="en-US" sz="2800" dirty="0"/>
        </a:p>
      </dgm:t>
    </dgm:pt>
    <dgm:pt modelId="{72835EFD-98EF-4BEE-AC92-19CA7F39715A}" type="parTrans" cxnId="{286D31F2-BA81-4C43-BCE3-DC06431E86FB}">
      <dgm:prSet/>
      <dgm:spPr/>
      <dgm:t>
        <a:bodyPr/>
        <a:lstStyle/>
        <a:p>
          <a:endParaRPr lang="en-US"/>
        </a:p>
      </dgm:t>
    </dgm:pt>
    <dgm:pt modelId="{BE3206B6-D12A-45DE-82D6-C02955EB477A}" type="sibTrans" cxnId="{286D31F2-BA81-4C43-BCE3-DC06431E86FB}">
      <dgm:prSet/>
      <dgm:spPr/>
      <dgm:t>
        <a:bodyPr/>
        <a:lstStyle/>
        <a:p>
          <a:endParaRPr lang="en-US"/>
        </a:p>
      </dgm:t>
    </dgm:pt>
    <dgm:pt modelId="{F99F82C6-5993-4AC7-9BEA-BF395EB643B8}">
      <dgm:prSet phldrT="[Text]" custT="1"/>
      <dgm:spPr/>
      <dgm:t>
        <a:bodyPr/>
        <a:lstStyle/>
        <a:p>
          <a:r>
            <a:rPr lang="en-US" sz="2800" dirty="0" smtClean="0"/>
            <a:t>Form W-8BEN-E</a:t>
          </a:r>
          <a:endParaRPr lang="en-US" sz="2800" dirty="0"/>
        </a:p>
      </dgm:t>
    </dgm:pt>
    <dgm:pt modelId="{A8CDFE4D-6911-458B-AACA-843ADEA1A01C}" type="parTrans" cxnId="{D73C4198-3976-4B2F-8A37-A5D127B2ABCC}">
      <dgm:prSet/>
      <dgm:spPr/>
      <dgm:t>
        <a:bodyPr/>
        <a:lstStyle/>
        <a:p>
          <a:endParaRPr lang="en-US"/>
        </a:p>
      </dgm:t>
    </dgm:pt>
    <dgm:pt modelId="{0F647897-953C-454B-AA51-90050064D1F1}" type="sibTrans" cxnId="{D73C4198-3976-4B2F-8A37-A5D127B2ABCC}">
      <dgm:prSet/>
      <dgm:spPr/>
      <dgm:t>
        <a:bodyPr/>
        <a:lstStyle/>
        <a:p>
          <a:endParaRPr lang="en-US"/>
        </a:p>
      </dgm:t>
    </dgm:pt>
    <dgm:pt modelId="{F56F5A00-831A-4BB5-B3FA-FF542902C146}">
      <dgm:prSet phldrT="[Text]" custT="1"/>
      <dgm:spPr/>
      <dgm:t>
        <a:bodyPr/>
        <a:lstStyle/>
        <a:p>
          <a:r>
            <a:rPr lang="en-US" sz="2800" dirty="0" smtClean="0"/>
            <a:t>Form W-8IMY</a:t>
          </a:r>
          <a:endParaRPr lang="en-US" sz="2800" dirty="0"/>
        </a:p>
      </dgm:t>
    </dgm:pt>
    <dgm:pt modelId="{40FB1A8D-F742-4BA4-941E-EE4D2D9BFAA9}" type="parTrans" cxnId="{6094ACBA-3A60-4D5D-9956-764BF9A0D4FD}">
      <dgm:prSet/>
      <dgm:spPr/>
      <dgm:t>
        <a:bodyPr/>
        <a:lstStyle/>
        <a:p>
          <a:endParaRPr lang="en-US"/>
        </a:p>
      </dgm:t>
    </dgm:pt>
    <dgm:pt modelId="{ED5E7A87-ED86-4EB0-990D-4B6CA8A62A99}" type="sibTrans" cxnId="{6094ACBA-3A60-4D5D-9956-764BF9A0D4FD}">
      <dgm:prSet/>
      <dgm:spPr/>
      <dgm:t>
        <a:bodyPr/>
        <a:lstStyle/>
        <a:p>
          <a:endParaRPr lang="en-US"/>
        </a:p>
      </dgm:t>
    </dgm:pt>
    <dgm:pt modelId="{0A0CF7DF-AA69-48CF-8597-C574DAAA9210}">
      <dgm:prSet phldrT="[Text]" custT="1"/>
      <dgm:spPr/>
      <dgm:t>
        <a:bodyPr/>
        <a:lstStyle/>
        <a:p>
          <a:r>
            <a:rPr lang="en-US" sz="2800" dirty="0" smtClean="0"/>
            <a:t>Form W-8ECI</a:t>
          </a:r>
          <a:endParaRPr lang="en-US" sz="2800" dirty="0"/>
        </a:p>
      </dgm:t>
    </dgm:pt>
    <dgm:pt modelId="{573D3C15-F6AD-4AE7-8035-0A6C1D3475E3}" type="parTrans" cxnId="{7A101C67-4E4A-401B-9304-D90F1925D6FC}">
      <dgm:prSet/>
      <dgm:spPr/>
      <dgm:t>
        <a:bodyPr/>
        <a:lstStyle/>
        <a:p>
          <a:endParaRPr lang="en-US"/>
        </a:p>
      </dgm:t>
    </dgm:pt>
    <dgm:pt modelId="{759F1AFB-585C-48A7-8C83-243A93842C58}" type="sibTrans" cxnId="{7A101C67-4E4A-401B-9304-D90F1925D6FC}">
      <dgm:prSet/>
      <dgm:spPr/>
      <dgm:t>
        <a:bodyPr/>
        <a:lstStyle/>
        <a:p>
          <a:endParaRPr lang="en-US"/>
        </a:p>
      </dgm:t>
    </dgm:pt>
    <dgm:pt modelId="{53EAEC9E-2EDD-4C32-8BB1-F769FEB20A9D}">
      <dgm:prSet phldrT="[Text]" custT="1"/>
      <dgm:spPr/>
      <dgm:t>
        <a:bodyPr/>
        <a:lstStyle/>
        <a:p>
          <a:r>
            <a:rPr lang="en-US" sz="2800" dirty="0" smtClean="0"/>
            <a:t>Form W-8EXP</a:t>
          </a:r>
          <a:endParaRPr lang="en-US" sz="2800" dirty="0"/>
        </a:p>
      </dgm:t>
    </dgm:pt>
    <dgm:pt modelId="{E8108435-F185-4B1C-B0AB-B900A8FE66C5}" type="parTrans" cxnId="{8C7811C8-E61F-4D68-B5AB-E50C074EF498}">
      <dgm:prSet/>
      <dgm:spPr/>
      <dgm:t>
        <a:bodyPr/>
        <a:lstStyle/>
        <a:p>
          <a:endParaRPr lang="en-US"/>
        </a:p>
      </dgm:t>
    </dgm:pt>
    <dgm:pt modelId="{830C0F8F-441F-478B-93ED-2EC892796F47}" type="sibTrans" cxnId="{8C7811C8-E61F-4D68-B5AB-E50C074EF498}">
      <dgm:prSet/>
      <dgm:spPr/>
      <dgm:t>
        <a:bodyPr/>
        <a:lstStyle/>
        <a:p>
          <a:endParaRPr lang="en-US"/>
        </a:p>
      </dgm:t>
    </dgm:pt>
    <dgm:pt modelId="{9F5639CB-5843-4B69-91D7-D32DFE13AB5C}" type="pres">
      <dgm:prSet presAssocID="{F5D0846D-8DF3-423E-900E-A1D847586F5F}" presName="diagram" presStyleCnt="0">
        <dgm:presLayoutVars>
          <dgm:dir/>
          <dgm:resizeHandles val="exact"/>
        </dgm:presLayoutVars>
      </dgm:prSet>
      <dgm:spPr/>
      <dgm:t>
        <a:bodyPr/>
        <a:lstStyle/>
        <a:p>
          <a:endParaRPr lang="en-US"/>
        </a:p>
      </dgm:t>
    </dgm:pt>
    <dgm:pt modelId="{0E27288F-016F-47F5-B5B0-EF243A7A2D27}" type="pres">
      <dgm:prSet presAssocID="{02CC479E-6A0B-4308-9302-5AC512049B6F}" presName="node" presStyleLbl="node1" presStyleIdx="0" presStyleCnt="6">
        <dgm:presLayoutVars>
          <dgm:bulletEnabled val="1"/>
        </dgm:presLayoutVars>
      </dgm:prSet>
      <dgm:spPr/>
      <dgm:t>
        <a:bodyPr/>
        <a:lstStyle/>
        <a:p>
          <a:endParaRPr lang="en-US"/>
        </a:p>
      </dgm:t>
    </dgm:pt>
    <dgm:pt modelId="{8012C337-092E-4649-A22F-6A0BD0B417DD}" type="pres">
      <dgm:prSet presAssocID="{79CDF343-0E7F-4F75-B477-E006797E5544}" presName="sibTrans" presStyleCnt="0"/>
      <dgm:spPr/>
    </dgm:pt>
    <dgm:pt modelId="{EF77D477-3A44-4847-BCD5-F8AAF71BBC39}" type="pres">
      <dgm:prSet presAssocID="{0F6AB62C-EABA-4AD8-983D-C23E4E2BFFEC}" presName="node" presStyleLbl="node1" presStyleIdx="1" presStyleCnt="6">
        <dgm:presLayoutVars>
          <dgm:bulletEnabled val="1"/>
        </dgm:presLayoutVars>
      </dgm:prSet>
      <dgm:spPr/>
      <dgm:t>
        <a:bodyPr/>
        <a:lstStyle/>
        <a:p>
          <a:endParaRPr lang="en-US"/>
        </a:p>
      </dgm:t>
    </dgm:pt>
    <dgm:pt modelId="{AAA47F50-BCCD-4581-B84E-D9764FF79001}" type="pres">
      <dgm:prSet presAssocID="{BE3206B6-D12A-45DE-82D6-C02955EB477A}" presName="sibTrans" presStyleCnt="0"/>
      <dgm:spPr/>
    </dgm:pt>
    <dgm:pt modelId="{9D039936-50E7-4C05-ACA2-C7D7139374C7}" type="pres">
      <dgm:prSet presAssocID="{F99F82C6-5993-4AC7-9BEA-BF395EB643B8}" presName="node" presStyleLbl="node1" presStyleIdx="2" presStyleCnt="6">
        <dgm:presLayoutVars>
          <dgm:bulletEnabled val="1"/>
        </dgm:presLayoutVars>
      </dgm:prSet>
      <dgm:spPr/>
      <dgm:t>
        <a:bodyPr/>
        <a:lstStyle/>
        <a:p>
          <a:endParaRPr lang="en-US"/>
        </a:p>
      </dgm:t>
    </dgm:pt>
    <dgm:pt modelId="{8B17569B-4EB0-45D4-93D4-989F56634536}" type="pres">
      <dgm:prSet presAssocID="{0F647897-953C-454B-AA51-90050064D1F1}" presName="sibTrans" presStyleCnt="0"/>
      <dgm:spPr/>
    </dgm:pt>
    <dgm:pt modelId="{A45E4665-3364-41C8-B6D8-BF4922D9D838}" type="pres">
      <dgm:prSet presAssocID="{F56F5A00-831A-4BB5-B3FA-FF542902C146}" presName="node" presStyleLbl="node1" presStyleIdx="3" presStyleCnt="6" custLinFactNeighborX="402" custLinFactNeighborY="-3805">
        <dgm:presLayoutVars>
          <dgm:bulletEnabled val="1"/>
        </dgm:presLayoutVars>
      </dgm:prSet>
      <dgm:spPr/>
      <dgm:t>
        <a:bodyPr/>
        <a:lstStyle/>
        <a:p>
          <a:endParaRPr lang="en-US"/>
        </a:p>
      </dgm:t>
    </dgm:pt>
    <dgm:pt modelId="{78E901BC-3C57-41DD-B20E-E2034111BA47}" type="pres">
      <dgm:prSet presAssocID="{ED5E7A87-ED86-4EB0-990D-4B6CA8A62A99}" presName="sibTrans" presStyleCnt="0"/>
      <dgm:spPr/>
    </dgm:pt>
    <dgm:pt modelId="{F63CA216-3219-4D62-B1E6-15132737AEDF}" type="pres">
      <dgm:prSet presAssocID="{0A0CF7DF-AA69-48CF-8597-C574DAAA9210}" presName="node" presStyleLbl="node1" presStyleIdx="4" presStyleCnt="6" custLinFactNeighborX="-399" custLinFactNeighborY="-3805">
        <dgm:presLayoutVars>
          <dgm:bulletEnabled val="1"/>
        </dgm:presLayoutVars>
      </dgm:prSet>
      <dgm:spPr/>
      <dgm:t>
        <a:bodyPr/>
        <a:lstStyle/>
        <a:p>
          <a:endParaRPr lang="en-US"/>
        </a:p>
      </dgm:t>
    </dgm:pt>
    <dgm:pt modelId="{C1F6781A-283D-4E6B-8089-8E32259C66CE}" type="pres">
      <dgm:prSet presAssocID="{759F1AFB-585C-48A7-8C83-243A93842C58}" presName="sibTrans" presStyleCnt="0"/>
      <dgm:spPr/>
    </dgm:pt>
    <dgm:pt modelId="{81C09831-3494-4097-A607-3E4415BE62D1}" type="pres">
      <dgm:prSet presAssocID="{53EAEC9E-2EDD-4C32-8BB1-F769FEB20A9D}" presName="node" presStyleLbl="node1" presStyleIdx="5" presStyleCnt="6" custLinFactNeighborX="1599" custLinFactNeighborY="-3805">
        <dgm:presLayoutVars>
          <dgm:bulletEnabled val="1"/>
        </dgm:presLayoutVars>
      </dgm:prSet>
      <dgm:spPr/>
      <dgm:t>
        <a:bodyPr/>
        <a:lstStyle/>
        <a:p>
          <a:endParaRPr lang="en-US"/>
        </a:p>
      </dgm:t>
    </dgm:pt>
  </dgm:ptLst>
  <dgm:cxnLst>
    <dgm:cxn modelId="{27630A60-A8FD-4DDC-803C-77631D4A2095}" type="presOf" srcId="{53EAEC9E-2EDD-4C32-8BB1-F769FEB20A9D}" destId="{81C09831-3494-4097-A607-3E4415BE62D1}" srcOrd="0" destOrd="0" presId="urn:microsoft.com/office/officeart/2005/8/layout/default#1"/>
    <dgm:cxn modelId="{6094ACBA-3A60-4D5D-9956-764BF9A0D4FD}" srcId="{F5D0846D-8DF3-423E-900E-A1D847586F5F}" destId="{F56F5A00-831A-4BB5-B3FA-FF542902C146}" srcOrd="3" destOrd="0" parTransId="{40FB1A8D-F742-4BA4-941E-EE4D2D9BFAA9}" sibTransId="{ED5E7A87-ED86-4EB0-990D-4B6CA8A62A99}"/>
    <dgm:cxn modelId="{5C83E58B-BAF5-49E5-9474-6D30724E25D1}" srcId="{F5D0846D-8DF3-423E-900E-A1D847586F5F}" destId="{02CC479E-6A0B-4308-9302-5AC512049B6F}" srcOrd="0" destOrd="0" parTransId="{8AB93261-403C-46B7-8AFA-448D1600B51E}" sibTransId="{79CDF343-0E7F-4F75-B477-E006797E5544}"/>
    <dgm:cxn modelId="{8C7811C8-E61F-4D68-B5AB-E50C074EF498}" srcId="{F5D0846D-8DF3-423E-900E-A1D847586F5F}" destId="{53EAEC9E-2EDD-4C32-8BB1-F769FEB20A9D}" srcOrd="5" destOrd="0" parTransId="{E8108435-F185-4B1C-B0AB-B900A8FE66C5}" sibTransId="{830C0F8F-441F-478B-93ED-2EC892796F47}"/>
    <dgm:cxn modelId="{2F24D96C-C0B9-4EA3-8990-431F1502F34C}" type="presOf" srcId="{02CC479E-6A0B-4308-9302-5AC512049B6F}" destId="{0E27288F-016F-47F5-B5B0-EF243A7A2D27}" srcOrd="0" destOrd="0" presId="urn:microsoft.com/office/officeart/2005/8/layout/default#1"/>
    <dgm:cxn modelId="{149EDFB7-F53F-4075-9017-8FAFCB7BB324}" type="presOf" srcId="{0F6AB62C-EABA-4AD8-983D-C23E4E2BFFEC}" destId="{EF77D477-3A44-4847-BCD5-F8AAF71BBC39}" srcOrd="0" destOrd="0" presId="urn:microsoft.com/office/officeart/2005/8/layout/default#1"/>
    <dgm:cxn modelId="{A0F6B5C9-BB04-4993-88FD-332CC3C251FE}" type="presOf" srcId="{F5D0846D-8DF3-423E-900E-A1D847586F5F}" destId="{9F5639CB-5843-4B69-91D7-D32DFE13AB5C}" srcOrd="0" destOrd="0" presId="urn:microsoft.com/office/officeart/2005/8/layout/default#1"/>
    <dgm:cxn modelId="{F1F898F6-46AE-4650-8093-CD8986FA0AB5}" type="presOf" srcId="{F99F82C6-5993-4AC7-9BEA-BF395EB643B8}" destId="{9D039936-50E7-4C05-ACA2-C7D7139374C7}" srcOrd="0" destOrd="0" presId="urn:microsoft.com/office/officeart/2005/8/layout/default#1"/>
    <dgm:cxn modelId="{286D31F2-BA81-4C43-BCE3-DC06431E86FB}" srcId="{F5D0846D-8DF3-423E-900E-A1D847586F5F}" destId="{0F6AB62C-EABA-4AD8-983D-C23E4E2BFFEC}" srcOrd="1" destOrd="0" parTransId="{72835EFD-98EF-4BEE-AC92-19CA7F39715A}" sibTransId="{BE3206B6-D12A-45DE-82D6-C02955EB477A}"/>
    <dgm:cxn modelId="{E216ACEB-7638-4970-9AFC-A80EB8498B35}" type="presOf" srcId="{F56F5A00-831A-4BB5-B3FA-FF542902C146}" destId="{A45E4665-3364-41C8-B6D8-BF4922D9D838}" srcOrd="0" destOrd="0" presId="urn:microsoft.com/office/officeart/2005/8/layout/default#1"/>
    <dgm:cxn modelId="{7A101C67-4E4A-401B-9304-D90F1925D6FC}" srcId="{F5D0846D-8DF3-423E-900E-A1D847586F5F}" destId="{0A0CF7DF-AA69-48CF-8597-C574DAAA9210}" srcOrd="4" destOrd="0" parTransId="{573D3C15-F6AD-4AE7-8035-0A6C1D3475E3}" sibTransId="{759F1AFB-585C-48A7-8C83-243A93842C58}"/>
    <dgm:cxn modelId="{868D9120-7204-4951-B9EF-74E6ACEA1EA1}" type="presOf" srcId="{0A0CF7DF-AA69-48CF-8597-C574DAAA9210}" destId="{F63CA216-3219-4D62-B1E6-15132737AEDF}" srcOrd="0" destOrd="0" presId="urn:microsoft.com/office/officeart/2005/8/layout/default#1"/>
    <dgm:cxn modelId="{D73C4198-3976-4B2F-8A37-A5D127B2ABCC}" srcId="{F5D0846D-8DF3-423E-900E-A1D847586F5F}" destId="{F99F82C6-5993-4AC7-9BEA-BF395EB643B8}" srcOrd="2" destOrd="0" parTransId="{A8CDFE4D-6911-458B-AACA-843ADEA1A01C}" sibTransId="{0F647897-953C-454B-AA51-90050064D1F1}"/>
    <dgm:cxn modelId="{3C0460CF-EA33-47A4-8912-ADF4E931CEF4}" type="presParOf" srcId="{9F5639CB-5843-4B69-91D7-D32DFE13AB5C}" destId="{0E27288F-016F-47F5-B5B0-EF243A7A2D27}" srcOrd="0" destOrd="0" presId="urn:microsoft.com/office/officeart/2005/8/layout/default#1"/>
    <dgm:cxn modelId="{1ED50C03-7F7D-4CD2-A51E-F008C8165884}" type="presParOf" srcId="{9F5639CB-5843-4B69-91D7-D32DFE13AB5C}" destId="{8012C337-092E-4649-A22F-6A0BD0B417DD}" srcOrd="1" destOrd="0" presId="urn:microsoft.com/office/officeart/2005/8/layout/default#1"/>
    <dgm:cxn modelId="{F84B0D2B-D997-4C20-98E4-E22EA25399D7}" type="presParOf" srcId="{9F5639CB-5843-4B69-91D7-D32DFE13AB5C}" destId="{EF77D477-3A44-4847-BCD5-F8AAF71BBC39}" srcOrd="2" destOrd="0" presId="urn:microsoft.com/office/officeart/2005/8/layout/default#1"/>
    <dgm:cxn modelId="{E1576A15-28A9-4AAB-9F2B-C57D5898B4A2}" type="presParOf" srcId="{9F5639CB-5843-4B69-91D7-D32DFE13AB5C}" destId="{AAA47F50-BCCD-4581-B84E-D9764FF79001}" srcOrd="3" destOrd="0" presId="urn:microsoft.com/office/officeart/2005/8/layout/default#1"/>
    <dgm:cxn modelId="{B1ADC946-B951-4BE9-A551-7C37A9A5F6B6}" type="presParOf" srcId="{9F5639CB-5843-4B69-91D7-D32DFE13AB5C}" destId="{9D039936-50E7-4C05-ACA2-C7D7139374C7}" srcOrd="4" destOrd="0" presId="urn:microsoft.com/office/officeart/2005/8/layout/default#1"/>
    <dgm:cxn modelId="{4F88661C-59A4-4759-9D12-B5CCE6627F1E}" type="presParOf" srcId="{9F5639CB-5843-4B69-91D7-D32DFE13AB5C}" destId="{8B17569B-4EB0-45D4-93D4-989F56634536}" srcOrd="5" destOrd="0" presId="urn:microsoft.com/office/officeart/2005/8/layout/default#1"/>
    <dgm:cxn modelId="{128DA87B-85B0-4FEB-93BD-C1B932E97FCC}" type="presParOf" srcId="{9F5639CB-5843-4B69-91D7-D32DFE13AB5C}" destId="{A45E4665-3364-41C8-B6D8-BF4922D9D838}" srcOrd="6" destOrd="0" presId="urn:microsoft.com/office/officeart/2005/8/layout/default#1"/>
    <dgm:cxn modelId="{0A932953-FFAD-49D0-B8B9-3DB9D589F290}" type="presParOf" srcId="{9F5639CB-5843-4B69-91D7-D32DFE13AB5C}" destId="{78E901BC-3C57-41DD-B20E-E2034111BA47}" srcOrd="7" destOrd="0" presId="urn:microsoft.com/office/officeart/2005/8/layout/default#1"/>
    <dgm:cxn modelId="{0E95AFF8-B7F2-41B0-9FD1-598606CDFCEE}" type="presParOf" srcId="{9F5639CB-5843-4B69-91D7-D32DFE13AB5C}" destId="{F63CA216-3219-4D62-B1E6-15132737AEDF}" srcOrd="8" destOrd="0" presId="urn:microsoft.com/office/officeart/2005/8/layout/default#1"/>
    <dgm:cxn modelId="{818F2716-CC68-491A-9D9A-F793668E5404}" type="presParOf" srcId="{9F5639CB-5843-4B69-91D7-D32DFE13AB5C}" destId="{C1F6781A-283D-4E6B-8089-8E32259C66CE}" srcOrd="9" destOrd="0" presId="urn:microsoft.com/office/officeart/2005/8/layout/default#1"/>
    <dgm:cxn modelId="{58EA0945-F925-4836-9A13-80602949D73E}" type="presParOf" srcId="{9F5639CB-5843-4B69-91D7-D32DFE13AB5C}" destId="{81C09831-3494-4097-A607-3E4415BE62D1}"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A90CA-F225-4519-916C-8647D32D0F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_tradnl"/>
        </a:p>
      </dgm:t>
    </dgm:pt>
    <dgm:pt modelId="{C2CFE579-F0A3-4CB4-B44E-B506B9EA435F}" type="pres">
      <dgm:prSet presAssocID="{5E0A90CA-F225-4519-916C-8647D32D0F11}" presName="hierChild1" presStyleCnt="0">
        <dgm:presLayoutVars>
          <dgm:orgChart val="1"/>
          <dgm:chPref val="1"/>
          <dgm:dir/>
          <dgm:animOne val="branch"/>
          <dgm:animLvl val="lvl"/>
          <dgm:resizeHandles/>
        </dgm:presLayoutVars>
      </dgm:prSet>
      <dgm:spPr/>
      <dgm:t>
        <a:bodyPr/>
        <a:lstStyle/>
        <a:p>
          <a:endParaRPr lang="es-ES_tradnl"/>
        </a:p>
      </dgm:t>
    </dgm:pt>
  </dgm:ptLst>
  <dgm:cxnLst>
    <dgm:cxn modelId="{B43DB1ED-0CF4-424F-9268-B53B84CF6417}" type="presOf" srcId="{5E0A90CA-F225-4519-916C-8647D32D0F11}" destId="{C2CFE579-F0A3-4CB4-B44E-B506B9EA435F}" srcOrd="0"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0A90CA-F225-4519-916C-8647D32D0F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_tradnl"/>
        </a:p>
      </dgm:t>
    </dgm:pt>
    <dgm:pt modelId="{C2CFE579-F0A3-4CB4-B44E-B506B9EA435F}" type="pres">
      <dgm:prSet presAssocID="{5E0A90CA-F225-4519-916C-8647D32D0F11}" presName="hierChild1" presStyleCnt="0">
        <dgm:presLayoutVars>
          <dgm:orgChart val="1"/>
          <dgm:chPref val="1"/>
          <dgm:dir/>
          <dgm:animOne val="branch"/>
          <dgm:animLvl val="lvl"/>
          <dgm:resizeHandles/>
        </dgm:presLayoutVars>
      </dgm:prSet>
      <dgm:spPr/>
      <dgm:t>
        <a:bodyPr/>
        <a:lstStyle/>
        <a:p>
          <a:endParaRPr lang="es-ES_tradnl"/>
        </a:p>
      </dgm:t>
    </dgm:pt>
  </dgm:ptLst>
  <dgm:cxnLst>
    <dgm:cxn modelId="{044579ED-2EB1-4CD1-8B64-A303AFCE2522}" type="presOf" srcId="{5E0A90CA-F225-4519-916C-8647D32D0F11}" destId="{C2CFE579-F0A3-4CB4-B44E-B506B9EA435F}" srcOrd="0"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0A90CA-F225-4519-916C-8647D32D0F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_tradnl"/>
        </a:p>
      </dgm:t>
    </dgm:pt>
    <dgm:pt modelId="{C2CFE579-F0A3-4CB4-B44E-B506B9EA435F}" type="pres">
      <dgm:prSet presAssocID="{5E0A90CA-F225-4519-916C-8647D32D0F11}" presName="hierChild1" presStyleCnt="0">
        <dgm:presLayoutVars>
          <dgm:orgChart val="1"/>
          <dgm:chPref val="1"/>
          <dgm:dir/>
          <dgm:animOne val="branch"/>
          <dgm:animLvl val="lvl"/>
          <dgm:resizeHandles/>
        </dgm:presLayoutVars>
      </dgm:prSet>
      <dgm:spPr/>
      <dgm:t>
        <a:bodyPr/>
        <a:lstStyle/>
        <a:p>
          <a:endParaRPr lang="es-ES_tradnl"/>
        </a:p>
      </dgm:t>
    </dgm:pt>
  </dgm:ptLst>
  <dgm:cxnLst>
    <dgm:cxn modelId="{535411AA-9B42-4B6E-80EA-7E0815ECB40D}" type="presOf" srcId="{5E0A90CA-F225-4519-916C-8647D32D0F11}" destId="{C2CFE579-F0A3-4CB4-B44E-B506B9EA435F}" srcOrd="0"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0A90CA-F225-4519-916C-8647D32D0F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_tradnl"/>
        </a:p>
      </dgm:t>
    </dgm:pt>
    <dgm:pt modelId="{C2CFE579-F0A3-4CB4-B44E-B506B9EA435F}" type="pres">
      <dgm:prSet presAssocID="{5E0A90CA-F225-4519-916C-8647D32D0F11}" presName="hierChild1" presStyleCnt="0">
        <dgm:presLayoutVars>
          <dgm:orgChart val="1"/>
          <dgm:chPref val="1"/>
          <dgm:dir/>
          <dgm:animOne val="branch"/>
          <dgm:animLvl val="lvl"/>
          <dgm:resizeHandles/>
        </dgm:presLayoutVars>
      </dgm:prSet>
      <dgm:spPr/>
      <dgm:t>
        <a:bodyPr/>
        <a:lstStyle/>
        <a:p>
          <a:endParaRPr lang="es-ES_tradnl"/>
        </a:p>
      </dgm:t>
    </dgm:pt>
  </dgm:ptLst>
  <dgm:cxnLst>
    <dgm:cxn modelId="{19B82248-B692-43D4-96BD-5EBA526D1A3F}" type="presOf" srcId="{5E0A90CA-F225-4519-916C-8647D32D0F11}" destId="{C2CFE579-F0A3-4CB4-B44E-B506B9EA435F}" srcOrd="0"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EF8E42-2680-41F2-AB33-CBB8B88E2BBA}">
      <dsp:nvSpPr>
        <dsp:cNvPr id="0" name=""/>
        <dsp:cNvSpPr/>
      </dsp:nvSpPr>
      <dsp:spPr>
        <a:xfrm>
          <a:off x="1950720" y="2033"/>
          <a:ext cx="2194560" cy="97829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Registered Deemed Compliant</a:t>
          </a:r>
          <a:endParaRPr lang="en-US" sz="1800" kern="1200" dirty="0"/>
        </a:p>
      </dsp:txBody>
      <dsp:txXfrm>
        <a:off x="1950720" y="2033"/>
        <a:ext cx="2194560" cy="978296"/>
      </dsp:txXfrm>
    </dsp:sp>
    <dsp:sp modelId="{48DDA871-7A7F-4ACD-A898-3223BA203D74}">
      <dsp:nvSpPr>
        <dsp:cNvPr id="0" name=""/>
        <dsp:cNvSpPr/>
      </dsp:nvSpPr>
      <dsp:spPr>
        <a:xfrm>
          <a:off x="1950720" y="1029245"/>
          <a:ext cx="2194560" cy="97829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Certified Deemed Compliant</a:t>
          </a:r>
          <a:endParaRPr lang="en-US" sz="1800" kern="1200" dirty="0"/>
        </a:p>
      </dsp:txBody>
      <dsp:txXfrm>
        <a:off x="1950720" y="1029245"/>
        <a:ext cx="2194560" cy="978296"/>
      </dsp:txXfrm>
    </dsp:sp>
    <dsp:sp modelId="{F0629FE6-7AB8-417C-B043-57FA9512EE5E}">
      <dsp:nvSpPr>
        <dsp:cNvPr id="0" name=""/>
        <dsp:cNvSpPr/>
      </dsp:nvSpPr>
      <dsp:spPr>
        <a:xfrm>
          <a:off x="1950720" y="2056457"/>
          <a:ext cx="2194560" cy="97829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Owner Documented FFI</a:t>
          </a:r>
          <a:endParaRPr lang="en-US" sz="1800" kern="1200" dirty="0"/>
        </a:p>
      </dsp:txBody>
      <dsp:txXfrm>
        <a:off x="1950720" y="2056457"/>
        <a:ext cx="2194560" cy="978296"/>
      </dsp:txXfrm>
    </dsp:sp>
    <dsp:sp modelId="{AB8D97BF-703F-4FB8-B8BE-6BCECA89E59B}">
      <dsp:nvSpPr>
        <dsp:cNvPr id="0" name=""/>
        <dsp:cNvSpPr/>
      </dsp:nvSpPr>
      <dsp:spPr>
        <a:xfrm>
          <a:off x="1950720" y="3083669"/>
          <a:ext cx="2194560" cy="97829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endParaRPr lang="en-US" sz="5200" kern="1200"/>
        </a:p>
      </dsp:txBody>
      <dsp:txXfrm>
        <a:off x="1950720" y="3083669"/>
        <a:ext cx="2194560" cy="9782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27288F-016F-47F5-B5B0-EF243A7A2D27}">
      <dsp:nvSpPr>
        <dsp:cNvPr id="0" name=""/>
        <dsp:cNvSpPr/>
      </dsp:nvSpPr>
      <dsp:spPr>
        <a:xfrm>
          <a:off x="0" y="591343"/>
          <a:ext cx="2571749" cy="1543050"/>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Form 8938</a:t>
          </a:r>
          <a:endParaRPr lang="en-US" sz="2800" kern="1200" dirty="0"/>
        </a:p>
      </dsp:txBody>
      <dsp:txXfrm>
        <a:off x="0" y="591343"/>
        <a:ext cx="2571749" cy="1543050"/>
      </dsp:txXfrm>
    </dsp:sp>
    <dsp:sp modelId="{EF77D477-3A44-4847-BCD5-F8AAF71BBC39}">
      <dsp:nvSpPr>
        <dsp:cNvPr id="0" name=""/>
        <dsp:cNvSpPr/>
      </dsp:nvSpPr>
      <dsp:spPr>
        <a:xfrm>
          <a:off x="2828925" y="591343"/>
          <a:ext cx="2571749" cy="1543050"/>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Form W-8BEN</a:t>
          </a:r>
          <a:endParaRPr lang="en-US" sz="2800" kern="1200" dirty="0"/>
        </a:p>
      </dsp:txBody>
      <dsp:txXfrm>
        <a:off x="2828925" y="591343"/>
        <a:ext cx="2571749" cy="1543050"/>
      </dsp:txXfrm>
    </dsp:sp>
    <dsp:sp modelId="{9D039936-50E7-4C05-ACA2-C7D7139374C7}">
      <dsp:nvSpPr>
        <dsp:cNvPr id="0" name=""/>
        <dsp:cNvSpPr/>
      </dsp:nvSpPr>
      <dsp:spPr>
        <a:xfrm>
          <a:off x="5657849" y="591343"/>
          <a:ext cx="2571749" cy="1543050"/>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Form W-8BEN-E</a:t>
          </a:r>
          <a:endParaRPr lang="en-US" sz="2800" kern="1200" dirty="0"/>
        </a:p>
      </dsp:txBody>
      <dsp:txXfrm>
        <a:off x="5657849" y="591343"/>
        <a:ext cx="2571749" cy="1543050"/>
      </dsp:txXfrm>
    </dsp:sp>
    <dsp:sp modelId="{A45E4665-3364-41C8-B6D8-BF4922D9D838}">
      <dsp:nvSpPr>
        <dsp:cNvPr id="0" name=""/>
        <dsp:cNvSpPr/>
      </dsp:nvSpPr>
      <dsp:spPr>
        <a:xfrm>
          <a:off x="10338" y="2332855"/>
          <a:ext cx="2571749" cy="1543050"/>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Form W-8IMY</a:t>
          </a:r>
          <a:endParaRPr lang="en-US" sz="2800" kern="1200" dirty="0"/>
        </a:p>
      </dsp:txBody>
      <dsp:txXfrm>
        <a:off x="10338" y="2332855"/>
        <a:ext cx="2571749" cy="1543050"/>
      </dsp:txXfrm>
    </dsp:sp>
    <dsp:sp modelId="{F63CA216-3219-4D62-B1E6-15132737AEDF}">
      <dsp:nvSpPr>
        <dsp:cNvPr id="0" name=""/>
        <dsp:cNvSpPr/>
      </dsp:nvSpPr>
      <dsp:spPr>
        <a:xfrm>
          <a:off x="2818663" y="2332855"/>
          <a:ext cx="2571749" cy="1543050"/>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Form W-8ECI</a:t>
          </a:r>
          <a:endParaRPr lang="en-US" sz="2800" kern="1200" dirty="0"/>
        </a:p>
      </dsp:txBody>
      <dsp:txXfrm>
        <a:off x="2818663" y="2332855"/>
        <a:ext cx="2571749" cy="1543050"/>
      </dsp:txXfrm>
    </dsp:sp>
    <dsp:sp modelId="{81C09831-3494-4097-A607-3E4415BE62D1}">
      <dsp:nvSpPr>
        <dsp:cNvPr id="0" name=""/>
        <dsp:cNvSpPr/>
      </dsp:nvSpPr>
      <dsp:spPr>
        <a:xfrm>
          <a:off x="5657850" y="2332855"/>
          <a:ext cx="2571749" cy="1543050"/>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Form W-8EXP</a:t>
          </a:r>
          <a:endParaRPr lang="en-US" sz="2800" kern="1200" dirty="0"/>
        </a:p>
      </dsp:txBody>
      <dsp:txXfrm>
        <a:off x="5657850" y="2332855"/>
        <a:ext cx="2571749" cy="15430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30" tIns="45716" rIns="91430" bIns="45716" rtlCol="0"/>
          <a:lstStyle>
            <a:lvl1pPr algn="r">
              <a:defRPr sz="1200"/>
            </a:lvl1pPr>
          </a:lstStyle>
          <a:p>
            <a:fld id="{4EDF2420-161C-4834-A955-940B8ED8A3B5}" type="datetimeFigureOut">
              <a:rPr lang="en-US" smtClean="0"/>
              <a:pPr/>
              <a:t>3/21/2013</a:t>
            </a:fld>
            <a:endParaRPr lang="en-US"/>
          </a:p>
        </p:txBody>
      </p:sp>
      <p:sp>
        <p:nvSpPr>
          <p:cNvPr id="4" name="Footer Placeholder 3"/>
          <p:cNvSpPr>
            <a:spLocks noGrp="1"/>
          </p:cNvSpPr>
          <p:nvPr>
            <p:ph type="ftr" sz="quarter" idx="2"/>
          </p:nvPr>
        </p:nvSpPr>
        <p:spPr>
          <a:xfrm>
            <a:off x="2" y="6658445"/>
            <a:ext cx="4029282" cy="350760"/>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5"/>
            <a:ext cx="4029282" cy="350760"/>
          </a:xfrm>
          <a:prstGeom prst="rect">
            <a:avLst/>
          </a:prstGeom>
        </p:spPr>
        <p:txBody>
          <a:bodyPr vert="horz" lIns="91430" tIns="45716" rIns="91430" bIns="45716" rtlCol="0" anchor="b"/>
          <a:lstStyle>
            <a:lvl1pPr algn="r">
              <a:defRPr sz="1200"/>
            </a:lvl1pPr>
          </a:lstStyle>
          <a:p>
            <a:fld id="{50C024E1-340E-42D6-A9F1-D5AE9F10E86F}" type="slidenum">
              <a:rPr lang="en-US" smtClean="0"/>
              <a:pPr/>
              <a:t>‹#›</a:t>
            </a:fld>
            <a:endParaRPr lang="en-US"/>
          </a:p>
        </p:txBody>
      </p:sp>
    </p:spTree>
    <p:extLst>
      <p:ext uri="{BB962C8B-B14F-4D97-AF65-F5344CB8AC3E}">
        <p14:creationId xmlns:p14="http://schemas.microsoft.com/office/powerpoint/2010/main" xmlns="" val="3485335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5265811" y="0"/>
            <a:ext cx="4028440" cy="350520"/>
          </a:xfrm>
          <a:prstGeom prst="rect">
            <a:avLst/>
          </a:prstGeom>
        </p:spPr>
        <p:txBody>
          <a:bodyPr vert="horz" lIns="93168" tIns="46584" rIns="93168" bIns="46584" rtlCol="0"/>
          <a:lstStyle>
            <a:lvl1pPr algn="r">
              <a:defRPr sz="1200"/>
            </a:lvl1pPr>
          </a:lstStyle>
          <a:p>
            <a:fld id="{7F4CCD7D-C213-43F1-A880-BDF9BCEE310A}" type="datetimeFigureOut">
              <a:rPr lang="en-US" smtClean="0"/>
              <a:pPr/>
              <a:t>3/21/2013</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5"/>
            <a:ext cx="4028440" cy="3505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1" y="6658665"/>
            <a:ext cx="4028440" cy="350520"/>
          </a:xfrm>
          <a:prstGeom prst="rect">
            <a:avLst/>
          </a:prstGeom>
        </p:spPr>
        <p:txBody>
          <a:bodyPr vert="horz" lIns="93168" tIns="46584" rIns="93168" bIns="46584" rtlCol="0" anchor="b"/>
          <a:lstStyle>
            <a:lvl1pPr algn="r">
              <a:defRPr sz="1200"/>
            </a:lvl1pPr>
          </a:lstStyle>
          <a:p>
            <a:fld id="{9075C715-4BDA-4F22-8A02-376399E830E5}" type="slidenum">
              <a:rPr lang="en-US" smtClean="0"/>
              <a:pPr/>
              <a:t>‹#›</a:t>
            </a:fld>
            <a:endParaRPr lang="en-US" dirty="0"/>
          </a:p>
        </p:txBody>
      </p:sp>
    </p:spTree>
    <p:extLst>
      <p:ext uri="{BB962C8B-B14F-4D97-AF65-F5344CB8AC3E}">
        <p14:creationId xmlns:p14="http://schemas.microsoft.com/office/powerpoint/2010/main" xmlns="" val="4862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Foreign Account Tax Compliance Act (“FATCA”) was enacted as part of the Hiring Incentives to Restore Employment Act of 2010 (the "HIRE Act").</a:t>
            </a:r>
          </a:p>
          <a:p>
            <a:r>
              <a:rPr lang="en-US" dirty="0"/>
              <a:t>  </a:t>
            </a:r>
          </a:p>
          <a:p>
            <a:r>
              <a:rPr lang="en-US" dirty="0"/>
              <a:t>FATCA added a new Chapter 4 to Subtitle A of the Internal Revenue Code ("IRC") in the form of new IRC Sections 1471-1474.  </a:t>
            </a:r>
          </a:p>
          <a:p>
            <a:endParaRPr lang="en-US" dirty="0"/>
          </a:p>
          <a:p>
            <a:r>
              <a:rPr lang="en-US" dirty="0"/>
              <a:t>FATCA creates a new reporting regime that imposes a thirty percent (30%) withholding tax on any “withholdable payments</a:t>
            </a:r>
            <a:r>
              <a:rPr lang="en-US" i="1" dirty="0"/>
              <a:t>”</a:t>
            </a:r>
            <a:r>
              <a:rPr lang="en-US" dirty="0"/>
              <a:t> made to “foreign financial institutions</a:t>
            </a:r>
            <a:r>
              <a:rPr lang="en-US" i="1" dirty="0"/>
              <a:t>”</a:t>
            </a:r>
            <a:r>
              <a:rPr lang="en-US" dirty="0"/>
              <a:t> (hereinafter referred to as “FFIs”) and </a:t>
            </a:r>
            <a:r>
              <a:rPr lang="en-US" i="1" dirty="0"/>
              <a:t>“</a:t>
            </a:r>
            <a:r>
              <a:rPr lang="en-US" dirty="0"/>
              <a:t>non financial foreign entities” (hereinafter referred to as “NFFEs”), unless such entities meet certain requirements.  </a:t>
            </a:r>
          </a:p>
          <a:p>
            <a:endParaRPr lang="en-US" dirty="0"/>
          </a:p>
          <a:p>
            <a:r>
              <a:rPr lang="en-US" dirty="0"/>
              <a:t>In order to avoid the 30% FATCA withholding, FFIs must enter into an information reporting agreement with the Internal Revenue Service (“IRS”). </a:t>
            </a:r>
          </a:p>
          <a:p>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2</a:t>
            </a:fld>
            <a:endParaRPr lang="en-US" dirty="0"/>
          </a:p>
        </p:txBody>
      </p:sp>
    </p:spTree>
    <p:extLst>
      <p:ext uri="{BB962C8B-B14F-4D97-AF65-F5344CB8AC3E}">
        <p14:creationId xmlns:p14="http://schemas.microsoft.com/office/powerpoint/2010/main" xmlns="" val="203420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tx1"/>
                </a:solidFill>
              </a:rPr>
              <a:t>The facts are the same as in Example 5, except that X hires Trust Company, an FFI, to act as trustee on behalf of Trust A</a:t>
            </a:r>
            <a:r>
              <a:rPr lang="en-US" dirty="0" smtClean="0">
                <a:solidFill>
                  <a:schemeClr val="tx1"/>
                </a:solidFill>
              </a:rPr>
              <a:t>. As trustee, Trust Company manages and administers the assets of Trust A in accordance with the terms of the trust instrument for the benefit of Y and Z. </a:t>
            </a:r>
            <a:r>
              <a:rPr lang="en-US" i="1" dirty="0" smtClean="0">
                <a:solidFill>
                  <a:schemeClr val="tx1"/>
                </a:solidFill>
              </a:rPr>
              <a:t>Because Trust A is managed by an FFI, Trust A is an investment entity</a:t>
            </a:r>
            <a:r>
              <a:rPr lang="en-US" dirty="0" smtClean="0">
                <a:solidFill>
                  <a:schemeClr val="tx1"/>
                </a:solidFill>
              </a:rPr>
              <a:t> [by virtue of being managed by another entity that provides at least one of the following services: trading in certain financial instruments; individual or collective portfolio management; or otherwise investing, administering, or managing funds, money or financial assets on behalf of other persons] and an FFI.</a:t>
            </a:r>
            <a:endParaRPr lang="es-ES_tradnl" dirty="0" smtClean="0">
              <a:latin typeface="Book Antiqua" pitchFamily="18" charset="0"/>
            </a:endParaRPr>
          </a:p>
          <a:p>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33</a:t>
            </a:fld>
            <a:endParaRPr lang="en-US" dirty="0"/>
          </a:p>
        </p:txBody>
      </p:sp>
    </p:spTree>
    <p:extLst>
      <p:ext uri="{BB962C8B-B14F-4D97-AF65-F5344CB8AC3E}">
        <p14:creationId xmlns:p14="http://schemas.microsoft.com/office/powerpoint/2010/main" xmlns="" val="103725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0586" indent="-570586">
              <a:buAutoNum type="romanLcParenBoth"/>
            </a:pPr>
            <a:r>
              <a:rPr lang="en-US" dirty="0" smtClean="0">
                <a:solidFill>
                  <a:schemeClr val="tx1"/>
                </a:solidFill>
              </a:rPr>
              <a:t>any entity that accepts deposits in the ordinary course of a banking or similar business; </a:t>
            </a:r>
          </a:p>
          <a:p>
            <a:pPr marL="570586" indent="-570586">
              <a:buAutoNum type="romanLcParenBoth"/>
            </a:pPr>
            <a:r>
              <a:rPr lang="en-US" dirty="0" smtClean="0">
                <a:solidFill>
                  <a:schemeClr val="tx1"/>
                </a:solidFill>
              </a:rPr>
              <a:t>any entity that holds financial assets for the accounts of others as a substantial portion of its business; </a:t>
            </a:r>
          </a:p>
          <a:p>
            <a:pPr marL="570586" indent="-570586">
              <a:buAutoNum type="romanLcParenBoth"/>
            </a:pPr>
            <a:r>
              <a:rPr lang="en-US" dirty="0" smtClean="0">
                <a:solidFill>
                  <a:schemeClr val="tx1"/>
                </a:solidFill>
              </a:rPr>
              <a:t>any entity engaged, or holds itself out as being engaged, in the business of investing, reinvesting or trading in securities, insurance or annuity contracts, options, derivatives, commodities, partnership interests, NPCs; or </a:t>
            </a:r>
          </a:p>
          <a:p>
            <a:pPr marL="570586" indent="-570586">
              <a:buAutoNum type="romanLcParenBoth"/>
            </a:pPr>
            <a:r>
              <a:rPr lang="en-US" dirty="0" smtClean="0">
                <a:solidFill>
                  <a:schemeClr val="tx1"/>
                </a:solidFill>
              </a:rPr>
              <a:t>is an insurance company that issues or is obligated to make payments with respect to a financial account.  </a:t>
            </a:r>
          </a:p>
          <a:p>
            <a:pPr marL="570586" indent="-570586">
              <a:buAutoNum type="romanLcParenBoth"/>
            </a:pPr>
            <a:endParaRPr lang="en-US" dirty="0" smtClean="0">
              <a:solidFill>
                <a:schemeClr val="tx1"/>
              </a:solidFill>
            </a:endParaRPr>
          </a:p>
          <a:p>
            <a:r>
              <a:rPr lang="en-US" dirty="0" smtClean="0">
                <a:solidFill>
                  <a:schemeClr val="tx1"/>
                </a:solidFill>
              </a:rPr>
              <a:t>Many types of entities fall within the definition of FFI, including banks, credit unions, broker dealers, clearing organizations, trust companies, hedge funds, private equity and venture capital funds.  </a:t>
            </a:r>
          </a:p>
          <a:p>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3</a:t>
            </a:fld>
            <a:endParaRPr lang="en-US" dirty="0"/>
          </a:p>
        </p:txBody>
      </p:sp>
    </p:spTree>
    <p:extLst>
      <p:ext uri="{BB962C8B-B14F-4D97-AF65-F5344CB8AC3E}">
        <p14:creationId xmlns:p14="http://schemas.microsoft.com/office/powerpoint/2010/main" xmlns="" val="111283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 you need to say Paula</a:t>
            </a:r>
            <a:r>
              <a:rPr lang="en-US" baseline="0" dirty="0" smtClean="0"/>
              <a:t> will be passing out a copy of the latest FATCA Intergovernmental Agreement (IGA)</a:t>
            </a:r>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23</a:t>
            </a:fld>
            <a:endParaRPr lang="en-US" dirty="0"/>
          </a:p>
        </p:txBody>
      </p:sp>
    </p:spTree>
    <p:extLst>
      <p:ext uri="{BB962C8B-B14F-4D97-AF65-F5344CB8AC3E}">
        <p14:creationId xmlns:p14="http://schemas.microsoft.com/office/powerpoint/2010/main" xmlns="" val="394161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27</a:t>
            </a:fld>
            <a:endParaRPr lang="en-US" dirty="0"/>
          </a:p>
        </p:txBody>
      </p:sp>
    </p:spTree>
    <p:extLst>
      <p:ext uri="{BB962C8B-B14F-4D97-AF65-F5344CB8AC3E}">
        <p14:creationId xmlns:p14="http://schemas.microsoft.com/office/powerpoint/2010/main" xmlns="" val="416886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28</a:t>
            </a:fld>
            <a:endParaRPr lang="en-US" dirty="0"/>
          </a:p>
        </p:txBody>
      </p:sp>
    </p:spTree>
    <p:extLst>
      <p:ext uri="{BB962C8B-B14F-4D97-AF65-F5344CB8AC3E}">
        <p14:creationId xmlns:p14="http://schemas.microsoft.com/office/powerpoint/2010/main" xmlns="" val="171707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29</a:t>
            </a:fld>
            <a:endParaRPr lang="en-US" dirty="0"/>
          </a:p>
        </p:txBody>
      </p:sp>
    </p:spTree>
    <p:extLst>
      <p:ext uri="{BB962C8B-B14F-4D97-AF65-F5344CB8AC3E}">
        <p14:creationId xmlns:p14="http://schemas.microsoft.com/office/powerpoint/2010/main" xmlns="" val="12607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30</a:t>
            </a:fld>
            <a:endParaRPr lang="en-US" dirty="0"/>
          </a:p>
        </p:txBody>
      </p:sp>
    </p:spTree>
    <p:extLst>
      <p:ext uri="{BB962C8B-B14F-4D97-AF65-F5344CB8AC3E}">
        <p14:creationId xmlns:p14="http://schemas.microsoft.com/office/powerpoint/2010/main" xmlns="" val="227843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31</a:t>
            </a:fld>
            <a:endParaRPr lang="en-US" dirty="0"/>
          </a:p>
        </p:txBody>
      </p:sp>
    </p:spTree>
    <p:extLst>
      <p:ext uri="{BB962C8B-B14F-4D97-AF65-F5344CB8AC3E}">
        <p14:creationId xmlns:p14="http://schemas.microsoft.com/office/powerpoint/2010/main" xmlns="" val="106421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chemeClr val="tx1"/>
                </a:solidFill>
              </a:rPr>
              <a:t>On January 1, 2013, X, an individual, establishes Trust A, a non-grantor foreign trust for the benefit of X’s children, Y and Z. X appoints Trustee A, an individual, to act as the trustee of Trust A. Trust A’s assets consists solely of financial assets. Pursuant to the terms of the trust instrument, Trustee A manages and administers the assets of the trust. Trustee A does not hire any entity as a third-party service provider to perform [financial instrument trading; individual or collective portfolio management; or investing, administering, or managing funds, money or financial assets]. </a:t>
            </a:r>
          </a:p>
          <a:p>
            <a:pPr marL="0" indent="0">
              <a:buNone/>
            </a:pPr>
            <a:endParaRPr lang="en-US" sz="400" b="1" dirty="0" smtClean="0">
              <a:solidFill>
                <a:schemeClr val="tx1"/>
              </a:solidFill>
            </a:endParaRPr>
          </a:p>
          <a:p>
            <a:pPr marL="0" indent="0">
              <a:buNone/>
            </a:pPr>
            <a:r>
              <a:rPr lang="en-US" sz="1200" b="1" dirty="0" smtClean="0">
                <a:solidFill>
                  <a:schemeClr val="tx1"/>
                </a:solidFill>
              </a:rPr>
              <a:t>Trust A is not an investment entity…because it is managed solely by Trustee A, an individual</a:t>
            </a:r>
            <a:r>
              <a:rPr lang="en-US" sz="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9075C715-4BDA-4F22-8A02-376399E830E5}" type="slidenum">
              <a:rPr lang="en-US" smtClean="0"/>
              <a:pPr/>
              <a:t>32</a:t>
            </a:fld>
            <a:endParaRPr lang="en-US" dirty="0"/>
          </a:p>
        </p:txBody>
      </p:sp>
    </p:spTree>
    <p:extLst>
      <p:ext uri="{BB962C8B-B14F-4D97-AF65-F5344CB8AC3E}">
        <p14:creationId xmlns:p14="http://schemas.microsoft.com/office/powerpoint/2010/main" xmlns="" val="43119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3/21/2013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3/21/2013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3/21/2013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3/21/2013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3/21/2013</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mONEY+MAZE&amp;source=images&amp;cd=&amp;cad=rja&amp;docid=WFwp8X2bXGhRXM&amp;tbnid=AUxEzd0jIje7lM:&amp;ved=0CAUQjRw&amp;url=http://www.autismafter16.com/&amp;ei=TxBKUcTuEJKC9QTwu4DIDw&amp;bvm=bv.44011176,d.eWU&amp;psig=AFQjCNFRRrzqw9DPmz5SsnCVe71yvqNIZw&amp;ust=1363894715874308"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DUE+DILIGENCE&amp;source=images&amp;cd=&amp;cad=rja&amp;docid=opWp42BtTC8mNM&amp;tbnid=uFXeAiG0ef4_HM:&amp;ved=0CAUQjRw&amp;url=http://www.rockiesventureclub.org/2013/02/crowdfunding-myth-busting-series-due-diligence/examining-documents/&amp;ei=6RtKUeOINIbU9QSh-4GgCg&amp;psig=AFQjCNH8vP8gwLqidLTA0QMndHuFu2VSZA&amp;ust=136389764765555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FOREIGN+TRUST+GRANTOR&amp;source=images&amp;cd=&amp;cad=rja&amp;docid=2gSHi07n4EHyKM&amp;tbnid=-WGRr1Fbw7T7IM:&amp;ved=0CAUQjRw&amp;url=http://www.lexisnexis.com/community/estate-elderlaw/blogs/trusts/archive/2012/04/09/reporting-obligations-of-u-s-beneficiaries-of-foreign-trusts-and-new-form-8938.aspx&amp;ei=rxFKUe6PGoSi9QTRxoGwCg&amp;bvm=bv.44011176,d.eWU&amp;psig=AFQjCNH4ckf1e84CzyQJ0gCKFpP3QJHeZg&amp;ust=136389508309235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QUESTIONS&amp;source=images&amp;cd=&amp;cad=rja&amp;docid=c-n2keMaYP4HnM&amp;tbnid=DC9OXMsZiH8AFM:&amp;ved=0CAUQjRw&amp;url=http://flatworldknowledge.lardbucket.org/books/six-steps-to-job-search-success/section_12_04.html&amp;ei=KSFKUbLTO4Ws9AS_84AI&amp;psig=AFQjCNHXDxbYEXUmY_lr6NVmr5wcKBgJMA&amp;ust=136389898008000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OWNER+OF+TRUST&amp;source=images&amp;cd=&amp;cad=rja&amp;docid=vE3r43E47arKPM&amp;tbnid=BaWjxxeB2GNogM:&amp;ved=0CAUQjRw&amp;url=http://www.buzzle.com/articles/help-for-low-income-families.html&amp;ei=dhJKUeWHJIzW9QT3wYDYCw&amp;psig=AFQjCNFbRZZIRpqEtxuYOlCpuwrS1rLDxA&amp;ust=136389526468369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WITHHOLDING+AGENT&amp;source=images&amp;cd=&amp;cad=rja&amp;docid=cNY-bsmE1ttQ5M&amp;tbnid=oo3dHuKHNXWpYM:&amp;ved=0CAUQjRw&amp;url=http://www.rina.com/industries/real-estate/&amp;ei=oRRKUZfhCYiw8AS2u4HgAQ&amp;psig=AFQjCNFTlwsD8HhewIrNEPn1D0x4YHomoQ&amp;ust=136389574372397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Prichards@richards-law.com" TargetMode="External"/><Relationship Id="rId2" Type="http://schemas.openxmlformats.org/officeDocument/2006/relationships/hyperlink" Target="http://www.fatcaconsultant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withholdable+payment&amp;source=images&amp;cd=&amp;cad=rja&amp;docid=lrukD5ZI3YB4fM&amp;tbnid=Ezq2JgXqBLSlQM:&amp;ved=0CAUQjRw&amp;url=http://shentrustlaw.com/-_fatca&amp;ei=URRLUbu9IMLF0gGD24CYDg&amp;bvm=bv.44158598,d.dmQ&amp;psig=AFQjCNEkbDcuNO41FWCMz7Mbz6SGfPGgrg&amp;ust=136396128886033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WITHHOLDING+30%25&amp;source=images&amp;cd=&amp;cad=rja&amp;docid=UruCwGKWQIvzZM&amp;tbnid=EFEuR-2p8mkg1M:&amp;ved=&amp;url=http://catherineryanhoward.com/2012/01/04/the-itin-30-withholding-tax-refund-saga-an-update/&amp;ei=1xhKUcOBEIOq8ATbt4HYBg&amp;psig=AFQjCNEJOeLun_7E0q_1IB0GeBHR_9nQ1g&amp;ust=136389691984796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a:t>
            </a:fld>
            <a:endParaRPr lang="en-US" dirty="0"/>
          </a:p>
        </p:txBody>
      </p:sp>
      <p:sp>
        <p:nvSpPr>
          <p:cNvPr id="8" name="Title 7"/>
          <p:cNvSpPr>
            <a:spLocks noGrp="1"/>
          </p:cNvSpPr>
          <p:nvPr>
            <p:ph type="title"/>
          </p:nvPr>
        </p:nvSpPr>
        <p:spPr>
          <a:xfrm>
            <a:off x="787021" y="4648200"/>
            <a:ext cx="6781800" cy="1600200"/>
          </a:xfrm>
        </p:spPr>
        <p:txBody>
          <a:bodyPr/>
          <a:lstStyle/>
          <a:p>
            <a:r>
              <a:rPr lang="en-US" dirty="0" smtClean="0"/>
              <a:t>FATCA MAZE </a:t>
            </a:r>
            <a:endParaRPr lang="en-US" dirty="0"/>
          </a:p>
        </p:txBody>
      </p:sp>
      <p:pic>
        <p:nvPicPr>
          <p:cNvPr id="1030" name="Picture 6" descr="http://www.autismafter16.com/sites/default/files/imagecache/slideshow/rotators/Money%20maze%20paint.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066799"/>
            <a:ext cx="5943600" cy="344707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TextBox 7"/>
          <p:cNvSpPr txBox="1">
            <a:spLocks noChangeArrowheads="1"/>
          </p:cNvSpPr>
          <p:nvPr/>
        </p:nvSpPr>
        <p:spPr bwMode="auto">
          <a:xfrm>
            <a:off x="739775" y="6172200"/>
            <a:ext cx="68040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 • 2665 South </a:t>
            </a:r>
            <a:r>
              <a:rPr lang="en-US" sz="1100" dirty="0" err="1" smtClean="0"/>
              <a:t>Bayshore</a:t>
            </a:r>
            <a:r>
              <a:rPr lang="en-US" sz="1100" dirty="0" smtClean="0"/>
              <a:t> Drive, Suite 703 – Miami, FL 33133</a:t>
            </a:r>
            <a:endParaRPr lang="en-US" sz="1100" dirty="0"/>
          </a:p>
        </p:txBody>
      </p:sp>
    </p:spTree>
    <p:extLst>
      <p:ext uri="{BB962C8B-B14F-4D97-AF65-F5344CB8AC3E}">
        <p14:creationId xmlns:p14="http://schemas.microsoft.com/office/powerpoint/2010/main" xmlns="" val="221115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p:tgtEl>
                                          <p:spTgt spid="1030"/>
                                        </p:tgtEl>
                                        <p:attrNameLst>
                                          <p:attrName>ppt_y</p:attrName>
                                        </p:attrNameLst>
                                      </p:cBhvr>
                                      <p:tavLst>
                                        <p:tav tm="0">
                                          <p:val>
                                            <p:strVal val="#ppt_y+#ppt_h*1.125000"/>
                                          </p:val>
                                        </p:tav>
                                        <p:tav tm="100000">
                                          <p:val>
                                            <p:strVal val="#ppt_y"/>
                                          </p:val>
                                        </p:tav>
                                      </p:tavLst>
                                    </p:anim>
                                    <p:animEffect transition="in" filter="wipe(up)">
                                      <p:cBhvr>
                                        <p:cTn id="8" dur="500"/>
                                        <p:tgtEl>
                                          <p:spTgt spid="1030"/>
                                        </p:tgtEl>
                                      </p:cBhvr>
                                    </p:animEffect>
                                  </p:childTnLst>
                                </p:cTn>
                              </p:par>
                              <p:par>
                                <p:cTn id="9" presetID="18" presetClass="emph" presetSubtype="0" fill="hold" grpId="0" nodeType="withEffect">
                                  <p:stCondLst>
                                    <p:cond delay="0"/>
                                  </p:stCondLst>
                                  <p:iterate type="lt">
                                    <p:tmPct val="4000"/>
                                  </p:iterate>
                                  <p:childTnLst>
                                    <p:set>
                                      <p:cBhvr override="childStyle">
                                        <p:cTn id="10"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10</a:t>
            </a:fld>
            <a:endParaRPr lang="en-US"/>
          </a:p>
        </p:txBody>
      </p:sp>
      <p:sp>
        <p:nvSpPr>
          <p:cNvPr id="3" name="Content Placeholder 2"/>
          <p:cNvSpPr txBox="1">
            <a:spLocks/>
          </p:cNvSpPr>
          <p:nvPr/>
        </p:nvSpPr>
        <p:spPr bwMode="auto">
          <a:xfrm>
            <a:off x="1447800" y="879475"/>
            <a:ext cx="64008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Arial" charset="0"/>
              <a:buNone/>
            </a:pPr>
            <a:r>
              <a:rPr lang="en-US" sz="1600" dirty="0" smtClean="0">
                <a:latin typeface="+mn-lt"/>
              </a:rPr>
              <a:t>The IRS considers the following type of FFIs to be in compliance with FATCA and do not need to enter into an agreement with the IRS. </a:t>
            </a:r>
            <a:endParaRPr lang="en-US" sz="1600" dirty="0">
              <a:latin typeface="+mn-lt"/>
            </a:endParaRPr>
          </a:p>
        </p:txBody>
      </p:sp>
      <p:graphicFrame>
        <p:nvGraphicFramePr>
          <p:cNvPr id="5" name="Diagram 4"/>
          <p:cNvGraphicFramePr/>
          <p:nvPr>
            <p:extLst>
              <p:ext uri="{D42A27DB-BD31-4B8C-83A1-F6EECF244321}">
                <p14:modId xmlns:p14="http://schemas.microsoft.com/office/powerpoint/2010/main" xmlns="" val="395673288"/>
              </p:ext>
            </p:extLst>
          </p:nvPr>
        </p:nvGraphicFramePr>
        <p:xfrm>
          <a:off x="1700212"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4"/>
          <p:cNvSpPr txBox="1">
            <a:spLocks noChangeArrowheads="1"/>
          </p:cNvSpPr>
          <p:nvPr/>
        </p:nvSpPr>
        <p:spPr bwMode="auto">
          <a:xfrm>
            <a:off x="3657600" y="4800600"/>
            <a:ext cx="21605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600" dirty="0" smtClean="0">
                <a:solidFill>
                  <a:schemeClr val="bg1"/>
                </a:solidFill>
              </a:rPr>
              <a:t>Inter-Governmental Agreement (IGA) Model 1</a:t>
            </a:r>
            <a:endParaRPr lang="en-US" sz="1600" dirty="0">
              <a:solidFill>
                <a:schemeClr val="bg1"/>
              </a:solidFill>
            </a:endParaRPr>
          </a:p>
        </p:txBody>
      </p:sp>
      <p:sp>
        <p:nvSpPr>
          <p:cNvPr id="10" name="Title 1"/>
          <p:cNvSpPr txBox="1">
            <a:spLocks/>
          </p:cNvSpPr>
          <p:nvPr/>
        </p:nvSpPr>
        <p:spPr bwMode="auto">
          <a:xfrm>
            <a:off x="381000" y="144462"/>
            <a:ext cx="8229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500" dirty="0" smtClean="0">
                <a:solidFill>
                  <a:schemeClr val="tx1">
                    <a:lumMod val="85000"/>
                    <a:lumOff val="15000"/>
                  </a:schemeClr>
                </a:solidFill>
                <a:effectLst>
                  <a:outerShdw blurRad="38100" dist="38100" dir="2700000" algn="tl">
                    <a:srgbClr val="000000">
                      <a:alpha val="43137"/>
                    </a:srgbClr>
                  </a:outerShdw>
                </a:effectLst>
              </a:rPr>
              <a:t>“DEEMED COMPLIANT” FFI’s </a:t>
            </a:r>
            <a:endParaRPr lang="en-US" sz="3500" dirty="0">
              <a:solidFill>
                <a:schemeClr val="tx1">
                  <a:lumMod val="85000"/>
                  <a:lumOff val="15000"/>
                </a:schemeClr>
              </a:solidFill>
              <a:effectLst>
                <a:outerShdw blurRad="38100" dist="38100" dir="2700000" algn="tl">
                  <a:srgbClr val="000000">
                    <a:alpha val="43137"/>
                  </a:srgbClr>
                </a:outerShdw>
              </a:effectLst>
            </a:endParaRPr>
          </a:p>
        </p:txBody>
      </p:sp>
      <p:sp>
        <p:nvSpPr>
          <p:cNvPr id="13"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0289861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11</a:t>
            </a:fld>
            <a:endParaRPr lang="en-US"/>
          </a:p>
        </p:txBody>
      </p:sp>
      <p:sp>
        <p:nvSpPr>
          <p:cNvPr id="3" name="Title 1"/>
          <p:cNvSpPr txBox="1">
            <a:spLocks/>
          </p:cNvSpPr>
          <p:nvPr/>
        </p:nvSpPr>
        <p:spPr bwMode="auto">
          <a:xfrm>
            <a:off x="435429" y="69078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dirty="0" smtClean="0">
                <a:effectLst>
                  <a:outerShdw blurRad="38100" dist="38100" dir="2700000" algn="tl">
                    <a:srgbClr val="000000">
                      <a:alpha val="43137"/>
                    </a:srgbClr>
                  </a:outerShdw>
                </a:effectLst>
              </a:rPr>
              <a:t>New IRS Forms</a:t>
            </a:r>
          </a:p>
        </p:txBody>
      </p:sp>
      <p:graphicFrame>
        <p:nvGraphicFramePr>
          <p:cNvPr id="5" name="Content Placeholder 4"/>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9091764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a:p>
        </p:txBody>
      </p:sp>
      <p:pic>
        <p:nvPicPr>
          <p:cNvPr id="3" name="Picture 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872" t="19109" r="8722" b="65759"/>
          <a:stretch>
            <a:fillRect/>
          </a:stretch>
        </p:blipFill>
        <p:spPr bwMode="auto">
          <a:xfrm>
            <a:off x="827088" y="836613"/>
            <a:ext cx="748982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872" t="50331" r="8722" b="4906"/>
          <a:stretch>
            <a:fillRect/>
          </a:stretch>
        </p:blipFill>
        <p:spPr bwMode="auto">
          <a:xfrm>
            <a:off x="779463" y="2205038"/>
            <a:ext cx="7537450"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9610433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13</a:t>
            </a:fld>
            <a:endParaRPr lang="en-US" dirty="0"/>
          </a:p>
        </p:txBody>
      </p:sp>
      <p:sp>
        <p:nvSpPr>
          <p:cNvPr id="7" name="TextBox 6"/>
          <p:cNvSpPr txBox="1"/>
          <p:nvPr/>
        </p:nvSpPr>
        <p:spPr>
          <a:xfrm>
            <a:off x="662708" y="1570196"/>
            <a:ext cx="8100291" cy="3877985"/>
          </a:xfrm>
          <a:prstGeom prst="rect">
            <a:avLst/>
          </a:prstGeom>
          <a:noFill/>
        </p:spPr>
        <p:txBody>
          <a:bodyPr wrap="square" rtlCol="0">
            <a:spAutoFit/>
          </a:bodyPr>
          <a:lstStyle/>
          <a:p>
            <a:endParaRPr lang="en-US" sz="2400" dirty="0" smtClean="0"/>
          </a:p>
          <a:p>
            <a:r>
              <a:rPr lang="en-US" sz="2400" b="1" dirty="0" smtClean="0"/>
              <a:t>Updated </a:t>
            </a:r>
            <a:r>
              <a:rPr lang="en-US" sz="2400" b="1" dirty="0"/>
              <a:t>compliance timeline under the Final Regulations: </a:t>
            </a:r>
          </a:p>
          <a:p>
            <a:r>
              <a:rPr lang="en-US" sz="2400" dirty="0"/>
              <a:t> </a:t>
            </a:r>
          </a:p>
          <a:p>
            <a:pPr marL="342900" lvl="0" indent="-342900">
              <a:buClr>
                <a:schemeClr val="accent1"/>
              </a:buClr>
              <a:buFont typeface="Wingdings" pitchFamily="2" charset="2"/>
              <a:buChar char="q"/>
            </a:pPr>
            <a:r>
              <a:rPr lang="en-US" sz="2400" u="sng" dirty="0"/>
              <a:t>January 1, 2014</a:t>
            </a:r>
            <a:r>
              <a:rPr lang="en-US" sz="2400" dirty="0"/>
              <a:t> – </a:t>
            </a:r>
            <a:r>
              <a:rPr lang="en-US" sz="2400" dirty="0" smtClean="0"/>
              <a:t>FATCA withholding commences. </a:t>
            </a:r>
          </a:p>
          <a:p>
            <a:pPr marL="342900" indent="-342900">
              <a:buClr>
                <a:schemeClr val="accent1"/>
              </a:buClr>
              <a:buFont typeface="Wingdings" pitchFamily="2" charset="2"/>
              <a:buChar char="q"/>
            </a:pPr>
            <a:endParaRPr lang="en-US" sz="2400" dirty="0"/>
          </a:p>
          <a:p>
            <a:pPr marL="342900" lvl="0" indent="-342900">
              <a:buClr>
                <a:schemeClr val="accent1"/>
              </a:buClr>
              <a:buFont typeface="Wingdings" pitchFamily="2" charset="2"/>
              <a:buChar char="q"/>
            </a:pPr>
            <a:r>
              <a:rPr lang="en-US" sz="2400" u="sng" dirty="0"/>
              <a:t>March 31, 2015</a:t>
            </a:r>
            <a:r>
              <a:rPr lang="en-US" sz="2400" dirty="0"/>
              <a:t> </a:t>
            </a:r>
            <a:r>
              <a:rPr lang="en-US" sz="2400" dirty="0" smtClean="0"/>
              <a:t>– First </a:t>
            </a:r>
            <a:r>
              <a:rPr lang="en-US" sz="2400" dirty="0"/>
              <a:t>i</a:t>
            </a:r>
            <a:r>
              <a:rPr lang="en-US" sz="2400" dirty="0" smtClean="0"/>
              <a:t>nformation </a:t>
            </a:r>
            <a:r>
              <a:rPr lang="en-US" sz="2400" dirty="0"/>
              <a:t>reporting due on U.S. accounts </a:t>
            </a:r>
            <a:endParaRPr lang="en-US" sz="2400" dirty="0" smtClean="0"/>
          </a:p>
          <a:p>
            <a:pPr marL="342900" lvl="0" indent="-342900">
              <a:buClr>
                <a:schemeClr val="accent1"/>
              </a:buClr>
              <a:buFont typeface="Wingdings" pitchFamily="2" charset="2"/>
              <a:buChar char="q"/>
            </a:pPr>
            <a:endParaRPr lang="en-US" sz="2400" dirty="0"/>
          </a:p>
          <a:p>
            <a:pPr marL="342900" lvl="0" indent="-342900">
              <a:buClr>
                <a:schemeClr val="accent1"/>
              </a:buClr>
              <a:buFont typeface="Wingdings" pitchFamily="2" charset="2"/>
              <a:buChar char="q"/>
            </a:pPr>
            <a:r>
              <a:rPr lang="en-US" sz="2400" dirty="0" smtClean="0"/>
              <a:t>Updated due diligence timeline</a:t>
            </a:r>
            <a:endParaRPr lang="en-US" sz="2400" dirty="0"/>
          </a:p>
          <a:p>
            <a:r>
              <a:rPr lang="en-US" sz="1400" dirty="0"/>
              <a:t> </a:t>
            </a:r>
          </a:p>
          <a:p>
            <a:endParaRPr lang="en-US" sz="1600" dirty="0"/>
          </a:p>
        </p:txBody>
      </p:sp>
      <p:sp>
        <p:nvSpPr>
          <p:cNvPr id="8" name="Title 1"/>
          <p:cNvSpPr>
            <a:spLocks noGrp="1"/>
          </p:cNvSpPr>
          <p:nvPr>
            <p:ph type="title"/>
          </p:nvPr>
        </p:nvSpPr>
        <p:spPr>
          <a:xfrm>
            <a:off x="533400" y="381000"/>
            <a:ext cx="7467600" cy="1143000"/>
          </a:xfrm>
        </p:spPr>
        <p:txBody>
          <a:bodyPr>
            <a:normAutofit fontScale="90000"/>
          </a:bodyPr>
          <a:lstStyle/>
          <a:p>
            <a:r>
              <a:rPr lang="en-US" sz="3600" dirty="0" smtClean="0"/>
              <a:t>Final Regulations – Updated FATCA </a:t>
            </a:r>
            <a:br>
              <a:rPr lang="en-US" sz="3600" dirty="0" smtClean="0"/>
            </a:br>
            <a:r>
              <a:rPr lang="en-US" sz="3600" dirty="0" smtClean="0"/>
              <a:t>Implementation Timeline </a:t>
            </a:r>
            <a:endParaRPr lang="es-CO" sz="3600" dirty="0"/>
          </a:p>
        </p:txBody>
      </p:sp>
      <p:sp>
        <p:nvSpPr>
          <p:cNvPr id="5"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1239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dirty="0"/>
          </a:p>
        </p:txBody>
      </p:sp>
      <p:sp>
        <p:nvSpPr>
          <p:cNvPr id="5" name="Rectangle 4"/>
          <p:cNvSpPr/>
          <p:nvPr/>
        </p:nvSpPr>
        <p:spPr>
          <a:xfrm>
            <a:off x="609600" y="1905000"/>
            <a:ext cx="7620000" cy="2215991"/>
          </a:xfrm>
          <a:prstGeom prst="rect">
            <a:avLst/>
          </a:prstGeom>
        </p:spPr>
        <p:txBody>
          <a:bodyPr wrap="square">
            <a:spAutoFit/>
          </a:bodyPr>
          <a:lstStyle/>
          <a:p>
            <a:pPr marL="342900" lvl="0" indent="-342900">
              <a:buClr>
                <a:schemeClr val="accent1"/>
              </a:buClr>
              <a:buFont typeface="Wingdings" pitchFamily="2" charset="2"/>
              <a:buChar char="q"/>
            </a:pPr>
            <a:r>
              <a:rPr lang="en-US" sz="2400" dirty="0" smtClean="0"/>
              <a:t>The </a:t>
            </a:r>
            <a:r>
              <a:rPr lang="en-US" sz="2400" dirty="0"/>
              <a:t>IRS is creating an online portal for </a:t>
            </a:r>
            <a:r>
              <a:rPr lang="en-US" sz="2400" dirty="0" smtClean="0"/>
              <a:t>FFIs </a:t>
            </a:r>
            <a:r>
              <a:rPr lang="en-US" sz="2400" dirty="0"/>
              <a:t>to register and enter into the agreement with the IRS.  </a:t>
            </a:r>
          </a:p>
          <a:p>
            <a:pPr>
              <a:buClr>
                <a:schemeClr val="accent1"/>
              </a:buClr>
            </a:pPr>
            <a:endParaRPr lang="en-US" sz="2400" dirty="0"/>
          </a:p>
          <a:p>
            <a:pPr marL="342900" lvl="0" indent="-342900">
              <a:buClr>
                <a:schemeClr val="accent1"/>
              </a:buClr>
              <a:buFont typeface="Wingdings" pitchFamily="2" charset="2"/>
              <a:buChar char="q"/>
            </a:pPr>
            <a:r>
              <a:rPr lang="en-US" sz="2400" dirty="0"/>
              <a:t>Once registered, FFI’s will receive a “global intermediary identification number” (“GIIN”) </a:t>
            </a:r>
          </a:p>
          <a:p>
            <a:r>
              <a:rPr lang="en-US" dirty="0"/>
              <a:t> </a:t>
            </a:r>
          </a:p>
        </p:txBody>
      </p:sp>
      <p:sp>
        <p:nvSpPr>
          <p:cNvPr id="6" name="Title 1"/>
          <p:cNvSpPr>
            <a:spLocks noGrp="1"/>
          </p:cNvSpPr>
          <p:nvPr>
            <p:ph type="title"/>
          </p:nvPr>
        </p:nvSpPr>
        <p:spPr>
          <a:xfrm>
            <a:off x="457200" y="152400"/>
            <a:ext cx="7467600" cy="1143000"/>
          </a:xfrm>
        </p:spPr>
        <p:txBody>
          <a:bodyPr>
            <a:normAutofit/>
          </a:bodyPr>
          <a:lstStyle/>
          <a:p>
            <a:r>
              <a:rPr lang="en-US" sz="3900" dirty="0" smtClean="0"/>
              <a:t>FFI Registration</a:t>
            </a:r>
            <a:endParaRPr lang="es-CO" sz="3900" dirty="0"/>
          </a:p>
        </p:txBody>
      </p:sp>
      <p:sp>
        <p:nvSpPr>
          <p:cNvPr id="7"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83507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dirty="0"/>
          </a:p>
        </p:txBody>
      </p:sp>
      <p:sp>
        <p:nvSpPr>
          <p:cNvPr id="5" name="Rectangle 4"/>
          <p:cNvSpPr/>
          <p:nvPr/>
        </p:nvSpPr>
        <p:spPr>
          <a:xfrm>
            <a:off x="609600" y="1981200"/>
            <a:ext cx="7772400" cy="2308324"/>
          </a:xfrm>
          <a:prstGeom prst="rect">
            <a:avLst/>
          </a:prstGeom>
        </p:spPr>
        <p:txBody>
          <a:bodyPr wrap="square">
            <a:spAutoFit/>
          </a:bodyPr>
          <a:lstStyle/>
          <a:p>
            <a:pPr marL="342900" lvl="0" indent="-342900">
              <a:buClr>
                <a:schemeClr val="accent1"/>
              </a:buClr>
              <a:buFont typeface="Wingdings" pitchFamily="2" charset="2"/>
              <a:buChar char="q"/>
            </a:pPr>
            <a:r>
              <a:rPr lang="en-US" sz="2400" dirty="0" smtClean="0"/>
              <a:t>The </a:t>
            </a:r>
            <a:r>
              <a:rPr lang="en-US" sz="2400" dirty="0"/>
              <a:t>U.S. Treasury has stated that an FFI Agreement must be signed by October 15, 2013 in order to ensure being considered a participating FFI on January 1, 2014</a:t>
            </a:r>
          </a:p>
          <a:p>
            <a:pPr marL="342900" indent="-342900">
              <a:buClr>
                <a:schemeClr val="accent1"/>
              </a:buClr>
              <a:buFont typeface="Wingdings" pitchFamily="2" charset="2"/>
              <a:buChar char="q"/>
            </a:pPr>
            <a:endParaRPr lang="en-US" sz="2400" dirty="0" smtClean="0"/>
          </a:p>
          <a:p>
            <a:pPr marL="342900" lvl="0" indent="-342900">
              <a:buClr>
                <a:schemeClr val="accent1"/>
              </a:buClr>
              <a:buFont typeface="Wingdings" pitchFamily="2" charset="2"/>
              <a:buChar char="q"/>
            </a:pPr>
            <a:r>
              <a:rPr lang="en-US" sz="2400" dirty="0" smtClean="0"/>
              <a:t>What are the responsibilities of an FFI under the FFI Agreement?</a:t>
            </a:r>
            <a:endParaRPr lang="en-US" sz="2400" dirty="0"/>
          </a:p>
        </p:txBody>
      </p:sp>
      <p:sp>
        <p:nvSpPr>
          <p:cNvPr id="6" name="Title 1"/>
          <p:cNvSpPr>
            <a:spLocks noGrp="1"/>
          </p:cNvSpPr>
          <p:nvPr>
            <p:ph type="title"/>
          </p:nvPr>
        </p:nvSpPr>
        <p:spPr>
          <a:xfrm>
            <a:off x="457200" y="76200"/>
            <a:ext cx="7467600" cy="1143000"/>
          </a:xfrm>
        </p:spPr>
        <p:txBody>
          <a:bodyPr>
            <a:normAutofit/>
          </a:bodyPr>
          <a:lstStyle/>
          <a:p>
            <a:r>
              <a:rPr lang="en-US" sz="3600" dirty="0" smtClean="0"/>
              <a:t>FFI Agreement</a:t>
            </a:r>
            <a:endParaRPr lang="es-CO" sz="3600" dirty="0"/>
          </a:p>
        </p:txBody>
      </p:sp>
      <p:sp>
        <p:nvSpPr>
          <p:cNvPr id="7"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83467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dirty="0"/>
          </a:p>
        </p:txBody>
      </p:sp>
      <p:sp>
        <p:nvSpPr>
          <p:cNvPr id="2" name="Rectangle 1"/>
          <p:cNvSpPr/>
          <p:nvPr/>
        </p:nvSpPr>
        <p:spPr>
          <a:xfrm>
            <a:off x="762000" y="1905000"/>
            <a:ext cx="7543800" cy="2308324"/>
          </a:xfrm>
          <a:prstGeom prst="rect">
            <a:avLst/>
          </a:prstGeom>
        </p:spPr>
        <p:txBody>
          <a:bodyPr wrap="square">
            <a:spAutoFit/>
          </a:bodyPr>
          <a:lstStyle/>
          <a:p>
            <a:pPr marL="342900" lvl="0" indent="-342900">
              <a:buClr>
                <a:schemeClr val="accent1"/>
              </a:buClr>
              <a:buFont typeface="Wingdings" pitchFamily="2" charset="2"/>
              <a:buChar char="q"/>
            </a:pPr>
            <a:r>
              <a:rPr lang="en-US" sz="2400" dirty="0" smtClean="0"/>
              <a:t>Responsible Officer is required to make various certifications:</a:t>
            </a:r>
          </a:p>
          <a:p>
            <a:pPr marL="342900" lvl="0" indent="-342900">
              <a:buClr>
                <a:schemeClr val="accent1"/>
              </a:buClr>
              <a:buFont typeface="Wingdings" pitchFamily="2" charset="2"/>
              <a:buChar char="q"/>
            </a:pPr>
            <a:endParaRPr lang="en-US" sz="2400" dirty="0"/>
          </a:p>
          <a:p>
            <a:pPr marL="800100" lvl="1" indent="-342900">
              <a:buClr>
                <a:schemeClr val="accent1"/>
              </a:buClr>
              <a:buFont typeface="Arial" pitchFamily="34" charset="0"/>
              <a:buChar char="•"/>
            </a:pPr>
            <a:r>
              <a:rPr lang="en-US" sz="2400" dirty="0" smtClean="0"/>
              <a:t>Account Due Diligence</a:t>
            </a:r>
          </a:p>
          <a:p>
            <a:pPr marL="800100" lvl="1" indent="-342900">
              <a:buClr>
                <a:schemeClr val="accent1"/>
              </a:buClr>
              <a:buFont typeface="Arial" pitchFamily="34" charset="0"/>
              <a:buChar char="•"/>
            </a:pPr>
            <a:endParaRPr lang="en-US" sz="2400" dirty="0" smtClean="0"/>
          </a:p>
          <a:p>
            <a:pPr marL="800100" lvl="1" indent="-342900">
              <a:buClr>
                <a:schemeClr val="accent1"/>
              </a:buClr>
              <a:buFont typeface="Arial" pitchFamily="34" charset="0"/>
              <a:buChar char="•"/>
            </a:pPr>
            <a:r>
              <a:rPr lang="en-US" sz="2400" dirty="0" smtClean="0"/>
              <a:t>Compliance Procedures</a:t>
            </a:r>
          </a:p>
        </p:txBody>
      </p:sp>
      <p:sp>
        <p:nvSpPr>
          <p:cNvPr id="5" name="Title 1"/>
          <p:cNvSpPr>
            <a:spLocks noGrp="1"/>
          </p:cNvSpPr>
          <p:nvPr>
            <p:ph type="title"/>
          </p:nvPr>
        </p:nvSpPr>
        <p:spPr>
          <a:xfrm>
            <a:off x="457200" y="152400"/>
            <a:ext cx="7467600" cy="1143000"/>
          </a:xfrm>
        </p:spPr>
        <p:txBody>
          <a:bodyPr>
            <a:normAutofit/>
          </a:bodyPr>
          <a:lstStyle/>
          <a:p>
            <a:r>
              <a:rPr lang="en-US" sz="3900" dirty="0" smtClean="0"/>
              <a:t>Responsible Officer</a:t>
            </a:r>
            <a:endParaRPr lang="es-CO" sz="39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59540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17</a:t>
            </a:fld>
            <a:endParaRPr lang="en-US" dirty="0"/>
          </a:p>
        </p:txBody>
      </p:sp>
      <p:sp>
        <p:nvSpPr>
          <p:cNvPr id="2" name="Rectangle 1"/>
          <p:cNvSpPr/>
          <p:nvPr/>
        </p:nvSpPr>
        <p:spPr>
          <a:xfrm>
            <a:off x="1143000" y="1986677"/>
            <a:ext cx="6781800" cy="3046988"/>
          </a:xfrm>
          <a:prstGeom prst="rect">
            <a:avLst/>
          </a:prstGeom>
        </p:spPr>
        <p:txBody>
          <a:bodyPr wrap="square">
            <a:spAutoFit/>
          </a:bodyPr>
          <a:lstStyle/>
          <a:p>
            <a:pPr marL="342900" lvl="0" indent="-342900">
              <a:buClr>
                <a:schemeClr val="accent1"/>
              </a:buClr>
              <a:buFont typeface="Wingdings" pitchFamily="2" charset="2"/>
              <a:buChar char="q"/>
            </a:pPr>
            <a:r>
              <a:rPr lang="en-US" sz="2400" dirty="0" smtClean="0"/>
              <a:t> IRS review of FFI Agreement</a:t>
            </a:r>
          </a:p>
          <a:p>
            <a:pPr marL="342900" lvl="0" indent="-342900">
              <a:buClr>
                <a:schemeClr val="accent1"/>
              </a:buClr>
              <a:buFont typeface="Wingdings" pitchFamily="2" charset="2"/>
              <a:buChar char="q"/>
            </a:pPr>
            <a:endParaRPr lang="en-US" sz="2400" dirty="0" smtClean="0"/>
          </a:p>
          <a:p>
            <a:pPr marL="342900" lvl="0" indent="-342900">
              <a:buClr>
                <a:schemeClr val="accent1"/>
              </a:buClr>
              <a:buFont typeface="Wingdings" pitchFamily="2" charset="2"/>
              <a:buChar char="q"/>
            </a:pPr>
            <a:endParaRPr lang="en-US" sz="2400" dirty="0" smtClean="0"/>
          </a:p>
          <a:p>
            <a:pPr marL="342900" lvl="0" indent="-342900">
              <a:buClr>
                <a:schemeClr val="accent1"/>
              </a:buClr>
              <a:buFont typeface="Wingdings" pitchFamily="2" charset="2"/>
              <a:buChar char="q"/>
            </a:pPr>
            <a:r>
              <a:rPr lang="en-US" sz="2400" dirty="0" smtClean="0"/>
              <a:t> IRS may request additional information after reviewing the FFI Agreement </a:t>
            </a:r>
          </a:p>
          <a:p>
            <a:pPr marL="342900" lvl="0" indent="-342900">
              <a:buClr>
                <a:schemeClr val="accent1"/>
              </a:buClr>
              <a:buFont typeface="Wingdings" pitchFamily="2" charset="2"/>
              <a:buChar char="q"/>
            </a:pPr>
            <a:endParaRPr lang="en-US" sz="2400" dirty="0" smtClean="0"/>
          </a:p>
          <a:p>
            <a:pPr marL="342900" lvl="0" indent="-342900">
              <a:buClr>
                <a:schemeClr val="accent1"/>
              </a:buClr>
              <a:buFont typeface="Wingdings" pitchFamily="2" charset="2"/>
              <a:buChar char="q"/>
            </a:pPr>
            <a:endParaRPr lang="en-US" sz="2400" dirty="0" smtClean="0"/>
          </a:p>
          <a:p>
            <a:pPr marL="342900" lvl="0" indent="-342900">
              <a:buClr>
                <a:schemeClr val="accent1"/>
              </a:buClr>
              <a:buFont typeface="Wingdings" pitchFamily="2" charset="2"/>
              <a:buChar char="q"/>
            </a:pPr>
            <a:r>
              <a:rPr lang="en-US" sz="2400" dirty="0" smtClean="0"/>
              <a:t> When may the IRS issue a Notice of Default?</a:t>
            </a:r>
          </a:p>
        </p:txBody>
      </p:sp>
      <p:sp>
        <p:nvSpPr>
          <p:cNvPr id="5" name="Title 1"/>
          <p:cNvSpPr>
            <a:spLocks noGrp="1"/>
          </p:cNvSpPr>
          <p:nvPr>
            <p:ph type="title"/>
          </p:nvPr>
        </p:nvSpPr>
        <p:spPr>
          <a:xfrm>
            <a:off x="457200" y="457200"/>
            <a:ext cx="7467600" cy="1143000"/>
          </a:xfrm>
        </p:spPr>
        <p:txBody>
          <a:bodyPr>
            <a:noAutofit/>
          </a:bodyPr>
          <a:lstStyle/>
          <a:p>
            <a:r>
              <a:rPr lang="en-US" sz="3600" dirty="0" smtClean="0"/>
              <a:t>IRS Review of Information </a:t>
            </a:r>
            <a:br>
              <a:rPr lang="en-US" sz="3600" dirty="0" smtClean="0"/>
            </a:br>
            <a:r>
              <a:rPr lang="en-US" sz="3600" dirty="0" smtClean="0"/>
              <a:t>Provided by an FFI</a:t>
            </a:r>
            <a:endParaRPr lang="es-CO" sz="36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3324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18</a:t>
            </a:fld>
            <a:endParaRPr lang="en-US" dirty="0"/>
          </a:p>
        </p:txBody>
      </p:sp>
      <p:sp>
        <p:nvSpPr>
          <p:cNvPr id="2" name="Rectangle 1"/>
          <p:cNvSpPr/>
          <p:nvPr/>
        </p:nvSpPr>
        <p:spPr>
          <a:xfrm>
            <a:off x="838200" y="2115741"/>
            <a:ext cx="7772400" cy="1846659"/>
          </a:xfrm>
          <a:prstGeom prst="rect">
            <a:avLst/>
          </a:prstGeom>
        </p:spPr>
        <p:txBody>
          <a:bodyPr wrap="square">
            <a:spAutoFit/>
          </a:bodyPr>
          <a:lstStyle/>
          <a:p>
            <a:pPr marL="342900" lvl="0" indent="-342900">
              <a:buClr>
                <a:schemeClr val="accent1"/>
              </a:buClr>
              <a:buFont typeface="Wingdings" pitchFamily="2" charset="2"/>
              <a:buChar char="q"/>
            </a:pPr>
            <a:r>
              <a:rPr lang="en-US" sz="2400" dirty="0" smtClean="0"/>
              <a:t>What are the procedures to be followed by a withholding agent if an FFI application is still in process?</a:t>
            </a:r>
          </a:p>
          <a:p>
            <a:pPr marL="342900" lvl="0" indent="-342900">
              <a:buClr>
                <a:schemeClr val="accent1"/>
              </a:buClr>
              <a:buFont typeface="Wingdings" pitchFamily="2" charset="2"/>
              <a:buChar char="q"/>
            </a:pPr>
            <a:endParaRPr lang="en-US" sz="2400" dirty="0"/>
          </a:p>
          <a:p>
            <a:pPr marL="342900" lvl="0" indent="-342900">
              <a:buClr>
                <a:schemeClr val="accent1"/>
              </a:buClr>
              <a:buFont typeface="Wingdings" pitchFamily="2" charset="2"/>
              <a:buChar char="q"/>
            </a:pPr>
            <a:r>
              <a:rPr lang="en-US" sz="2400" dirty="0" smtClean="0"/>
              <a:t>Time period allowed for compliance </a:t>
            </a:r>
            <a:endParaRPr lang="en-US" sz="2400" dirty="0"/>
          </a:p>
          <a:p>
            <a:r>
              <a:rPr lang="en-US" dirty="0"/>
              <a:t> </a:t>
            </a:r>
            <a:endParaRPr lang="en-US" sz="1600" dirty="0"/>
          </a:p>
        </p:txBody>
      </p:sp>
      <p:sp>
        <p:nvSpPr>
          <p:cNvPr id="5" name="Title 1"/>
          <p:cNvSpPr>
            <a:spLocks noGrp="1"/>
          </p:cNvSpPr>
          <p:nvPr>
            <p:ph type="title"/>
          </p:nvPr>
        </p:nvSpPr>
        <p:spPr>
          <a:xfrm>
            <a:off x="457200" y="457200"/>
            <a:ext cx="7467600" cy="1143000"/>
          </a:xfrm>
        </p:spPr>
        <p:txBody>
          <a:bodyPr>
            <a:noAutofit/>
          </a:bodyPr>
          <a:lstStyle/>
          <a:p>
            <a:r>
              <a:rPr lang="en-US" sz="3600" dirty="0" smtClean="0"/>
              <a:t>Status of Payee as a “Participating FFI”</a:t>
            </a:r>
            <a:br>
              <a:rPr lang="en-US" sz="3600" dirty="0" smtClean="0"/>
            </a:br>
            <a:r>
              <a:rPr lang="en-US" sz="3600" dirty="0" smtClean="0"/>
              <a:t>if Registration is in Process</a:t>
            </a:r>
            <a:endParaRPr lang="es-CO" sz="36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99209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19</a:t>
            </a:fld>
            <a:endParaRPr lang="en-US" dirty="0"/>
          </a:p>
        </p:txBody>
      </p:sp>
      <p:sp>
        <p:nvSpPr>
          <p:cNvPr id="2" name="Rectangle 1"/>
          <p:cNvSpPr/>
          <p:nvPr/>
        </p:nvSpPr>
        <p:spPr>
          <a:xfrm>
            <a:off x="609600" y="1676400"/>
            <a:ext cx="8077200" cy="4154984"/>
          </a:xfrm>
          <a:prstGeom prst="rect">
            <a:avLst/>
          </a:prstGeom>
        </p:spPr>
        <p:txBody>
          <a:bodyPr wrap="square">
            <a:spAutoFit/>
          </a:bodyPr>
          <a:lstStyle/>
          <a:p>
            <a:r>
              <a:rPr lang="en-US" sz="2200" dirty="0" smtClean="0"/>
              <a:t>The </a:t>
            </a:r>
            <a:r>
              <a:rPr lang="en-US" sz="2200" dirty="0"/>
              <a:t>following categories of beneficial owners are exempt from FATCA withholding</a:t>
            </a:r>
            <a:r>
              <a:rPr lang="en-US" sz="2200" dirty="0" smtClean="0"/>
              <a:t>:</a:t>
            </a:r>
          </a:p>
          <a:p>
            <a:endParaRPr lang="en-US" sz="2200" dirty="0"/>
          </a:p>
          <a:p>
            <a:pPr marL="342900" lvl="0" indent="-342900">
              <a:buClr>
                <a:schemeClr val="accent1"/>
              </a:buClr>
              <a:buFont typeface="Wingdings" pitchFamily="2" charset="2"/>
              <a:buChar char="q"/>
            </a:pPr>
            <a:r>
              <a:rPr lang="en-US" sz="2200" dirty="0"/>
              <a:t>Foreign </a:t>
            </a:r>
            <a:r>
              <a:rPr lang="en-US" sz="2200" dirty="0" smtClean="0"/>
              <a:t>governments</a:t>
            </a:r>
          </a:p>
          <a:p>
            <a:pPr marL="342900" lvl="0" indent="-342900">
              <a:buClr>
                <a:schemeClr val="accent1"/>
              </a:buClr>
              <a:buFont typeface="Wingdings" pitchFamily="2" charset="2"/>
              <a:buChar char="q"/>
            </a:pPr>
            <a:endParaRPr lang="en-US" sz="2200" dirty="0"/>
          </a:p>
          <a:p>
            <a:pPr marL="342900" lvl="0" indent="-342900">
              <a:buClr>
                <a:schemeClr val="accent1"/>
              </a:buClr>
              <a:buFont typeface="Wingdings" pitchFamily="2" charset="2"/>
              <a:buChar char="q"/>
            </a:pPr>
            <a:r>
              <a:rPr lang="en-US" sz="2200" dirty="0"/>
              <a:t>Foreign central bank of </a:t>
            </a:r>
            <a:r>
              <a:rPr lang="en-US" sz="2200" dirty="0" smtClean="0"/>
              <a:t>issue</a:t>
            </a:r>
          </a:p>
          <a:p>
            <a:pPr marL="342900" lvl="0" indent="-342900">
              <a:buClr>
                <a:schemeClr val="accent1"/>
              </a:buClr>
              <a:buFont typeface="Wingdings" pitchFamily="2" charset="2"/>
              <a:buChar char="q"/>
            </a:pPr>
            <a:endParaRPr lang="en-US" sz="2200" dirty="0"/>
          </a:p>
          <a:p>
            <a:pPr marL="342900" lvl="0" indent="-342900">
              <a:buClr>
                <a:schemeClr val="accent1"/>
              </a:buClr>
              <a:buFont typeface="Wingdings" pitchFamily="2" charset="2"/>
              <a:buChar char="q"/>
            </a:pPr>
            <a:r>
              <a:rPr lang="en-US" sz="2200" dirty="0"/>
              <a:t>International </a:t>
            </a:r>
            <a:r>
              <a:rPr lang="en-US" sz="2200" dirty="0" smtClean="0"/>
              <a:t>organization</a:t>
            </a:r>
          </a:p>
          <a:p>
            <a:pPr marL="342900" lvl="0" indent="-342900">
              <a:buClr>
                <a:schemeClr val="accent1"/>
              </a:buClr>
              <a:buFont typeface="Wingdings" pitchFamily="2" charset="2"/>
              <a:buChar char="q"/>
            </a:pPr>
            <a:endParaRPr lang="en-US" sz="2200" dirty="0"/>
          </a:p>
          <a:p>
            <a:pPr marL="342900" lvl="0" indent="-342900">
              <a:buClr>
                <a:schemeClr val="accent1"/>
              </a:buClr>
              <a:buFont typeface="Wingdings" pitchFamily="2" charset="2"/>
              <a:buChar char="q"/>
            </a:pPr>
            <a:r>
              <a:rPr lang="en-US" sz="2200" dirty="0"/>
              <a:t>Governments of U.S. </a:t>
            </a:r>
            <a:r>
              <a:rPr lang="en-US" sz="2200" dirty="0" smtClean="0"/>
              <a:t>possessions</a:t>
            </a:r>
          </a:p>
          <a:p>
            <a:pPr marL="342900" lvl="0" indent="-342900">
              <a:buClr>
                <a:schemeClr val="accent1"/>
              </a:buClr>
              <a:buFont typeface="Wingdings" pitchFamily="2" charset="2"/>
              <a:buChar char="q"/>
            </a:pPr>
            <a:endParaRPr lang="en-US" sz="2200" dirty="0"/>
          </a:p>
          <a:p>
            <a:pPr marL="342900" lvl="0" indent="-342900">
              <a:buClr>
                <a:schemeClr val="accent1"/>
              </a:buClr>
              <a:buFont typeface="Wingdings" pitchFamily="2" charset="2"/>
              <a:buChar char="q"/>
            </a:pPr>
            <a:r>
              <a:rPr lang="en-US" sz="2200" dirty="0"/>
              <a:t>Certain foreign retirement </a:t>
            </a:r>
            <a:r>
              <a:rPr lang="en-US" sz="2200" dirty="0" smtClean="0"/>
              <a:t>funds</a:t>
            </a:r>
            <a:endParaRPr lang="en-US" sz="2200" dirty="0"/>
          </a:p>
        </p:txBody>
      </p:sp>
      <p:sp>
        <p:nvSpPr>
          <p:cNvPr id="5" name="Title 1"/>
          <p:cNvSpPr>
            <a:spLocks noGrp="1"/>
          </p:cNvSpPr>
          <p:nvPr>
            <p:ph type="title"/>
          </p:nvPr>
        </p:nvSpPr>
        <p:spPr>
          <a:xfrm>
            <a:off x="457200" y="0"/>
            <a:ext cx="7467600" cy="1143000"/>
          </a:xfrm>
        </p:spPr>
        <p:txBody>
          <a:bodyPr>
            <a:normAutofit/>
          </a:bodyPr>
          <a:lstStyle/>
          <a:p>
            <a:r>
              <a:rPr lang="en-US" sz="3900" dirty="0" smtClean="0"/>
              <a:t>Withholding Exemptions </a:t>
            </a:r>
            <a:endParaRPr lang="es-CO" sz="39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07231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a:t>
            </a:fld>
            <a:endParaRPr lang="en-US" dirty="0"/>
          </a:p>
        </p:txBody>
      </p:sp>
      <p:sp>
        <p:nvSpPr>
          <p:cNvPr id="6" name="Title 1"/>
          <p:cNvSpPr>
            <a:spLocks noGrp="1"/>
          </p:cNvSpPr>
          <p:nvPr>
            <p:ph type="title"/>
          </p:nvPr>
        </p:nvSpPr>
        <p:spPr>
          <a:xfrm>
            <a:off x="381000" y="304800"/>
            <a:ext cx="6629400" cy="990600"/>
          </a:xfrm>
        </p:spPr>
        <p:txBody>
          <a:bodyPr/>
          <a:lstStyle/>
          <a:p>
            <a:r>
              <a:rPr lang="en-US" sz="4000" dirty="0" smtClean="0"/>
              <a:t>FATCA INTRODUCTION </a:t>
            </a:r>
            <a:endParaRPr lang="en-US" sz="4000" dirty="0"/>
          </a:p>
        </p:txBody>
      </p:sp>
      <p:sp>
        <p:nvSpPr>
          <p:cNvPr id="7" name="Content Placeholder 2"/>
          <p:cNvSpPr>
            <a:spLocks noGrp="1"/>
          </p:cNvSpPr>
          <p:nvPr>
            <p:ph idx="1"/>
          </p:nvPr>
        </p:nvSpPr>
        <p:spPr>
          <a:xfrm>
            <a:off x="762000" y="1524000"/>
            <a:ext cx="7391400" cy="3581401"/>
          </a:xfrm>
        </p:spPr>
        <p:txBody>
          <a:bodyPr>
            <a:normAutofit/>
          </a:bodyPr>
          <a:lstStyle/>
          <a:p>
            <a:pPr>
              <a:buFont typeface="Wingdings" pitchFamily="2" charset="2"/>
              <a:buChar char="q"/>
            </a:pPr>
            <a:r>
              <a:rPr lang="en-US" dirty="0" smtClean="0">
                <a:solidFill>
                  <a:schemeClr val="tx1"/>
                </a:solidFill>
              </a:rPr>
              <a:t> FATCA – What does it mean?</a:t>
            </a:r>
          </a:p>
          <a:p>
            <a:pPr>
              <a:buFont typeface="Wingdings" pitchFamily="2" charset="2"/>
              <a:buChar char="q"/>
            </a:pPr>
            <a:endParaRPr lang="en-US" dirty="0" smtClean="0">
              <a:solidFill>
                <a:schemeClr val="tx1"/>
              </a:solidFill>
            </a:endParaRPr>
          </a:p>
          <a:p>
            <a:pPr>
              <a:buFont typeface="Wingdings" pitchFamily="2" charset="2"/>
              <a:buChar char="q"/>
            </a:pPr>
            <a:r>
              <a:rPr lang="en-US" dirty="0" smtClean="0">
                <a:solidFill>
                  <a:schemeClr val="tx1"/>
                </a:solidFill>
              </a:rPr>
              <a:t> New U.S. Tax Withholding Law</a:t>
            </a:r>
          </a:p>
          <a:p>
            <a:pPr>
              <a:buFont typeface="Wingdings" pitchFamily="2" charset="2"/>
              <a:buChar char="q"/>
            </a:pPr>
            <a:endParaRPr lang="en-US" dirty="0" smtClean="0">
              <a:solidFill>
                <a:schemeClr val="tx1"/>
              </a:solidFill>
            </a:endParaRPr>
          </a:p>
          <a:p>
            <a:pPr>
              <a:buFont typeface="Wingdings" pitchFamily="2" charset="2"/>
              <a:buChar char="q"/>
            </a:pPr>
            <a:r>
              <a:rPr lang="en-US" dirty="0" smtClean="0">
                <a:solidFill>
                  <a:schemeClr val="tx1"/>
                </a:solidFill>
              </a:rPr>
              <a:t> 30% ?</a:t>
            </a:r>
          </a:p>
          <a:p>
            <a:pPr>
              <a:buFont typeface="Wingdings" pitchFamily="2" charset="2"/>
              <a:buChar char="q"/>
            </a:pPr>
            <a:endParaRPr lang="en-US" dirty="0" smtClean="0">
              <a:solidFill>
                <a:schemeClr val="tx1"/>
              </a:solidFill>
            </a:endParaRPr>
          </a:p>
          <a:p>
            <a:pPr>
              <a:buFont typeface="Wingdings" pitchFamily="2" charset="2"/>
              <a:buChar char="q"/>
            </a:pPr>
            <a:r>
              <a:rPr lang="en-US" dirty="0" smtClean="0">
                <a:solidFill>
                  <a:schemeClr val="tx1"/>
                </a:solidFill>
              </a:rPr>
              <a:t> FFI’s</a:t>
            </a:r>
            <a:endParaRPr lang="en-US" dirty="0">
              <a:solidFill>
                <a:schemeClr val="tx1"/>
              </a:solidFill>
            </a:endParaRPr>
          </a:p>
        </p:txBody>
      </p:sp>
      <p:sp>
        <p:nvSpPr>
          <p:cNvPr id="5"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9164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20</a:t>
            </a:fld>
            <a:endParaRPr lang="en-US" dirty="0"/>
          </a:p>
        </p:txBody>
      </p:sp>
      <p:sp>
        <p:nvSpPr>
          <p:cNvPr id="2" name="Rectangle 1"/>
          <p:cNvSpPr/>
          <p:nvPr/>
        </p:nvSpPr>
        <p:spPr>
          <a:xfrm>
            <a:off x="727364" y="1752600"/>
            <a:ext cx="7620000" cy="2677656"/>
          </a:xfrm>
          <a:prstGeom prst="rect">
            <a:avLst/>
          </a:prstGeom>
        </p:spPr>
        <p:txBody>
          <a:bodyPr wrap="square">
            <a:spAutoFit/>
          </a:bodyPr>
          <a:lstStyle/>
          <a:p>
            <a:pPr marL="285750" lvl="0" indent="-285750">
              <a:buClr>
                <a:schemeClr val="accent1"/>
              </a:buClr>
              <a:buFont typeface="Wingdings" pitchFamily="2" charset="2"/>
              <a:buChar char="q"/>
            </a:pPr>
            <a:r>
              <a:rPr lang="en-US" sz="2400" dirty="0" smtClean="0"/>
              <a:t> Pre-existing </a:t>
            </a:r>
            <a:r>
              <a:rPr lang="en-US" sz="2400" dirty="0"/>
              <a:t>accounts are those accounts maintained by the FFI as of December 31, 2013.  </a:t>
            </a:r>
            <a:endParaRPr lang="en-US" sz="2400" dirty="0" smtClean="0"/>
          </a:p>
          <a:p>
            <a:pPr marL="285750" lvl="0" indent="-285750">
              <a:buClr>
                <a:schemeClr val="accent1"/>
              </a:buClr>
              <a:buFont typeface="Wingdings" pitchFamily="2" charset="2"/>
              <a:buChar char="q"/>
            </a:pPr>
            <a:endParaRPr lang="en-US" sz="2400" dirty="0" smtClean="0"/>
          </a:p>
          <a:p>
            <a:pPr marL="285750" lvl="0" indent="-285750">
              <a:buClr>
                <a:schemeClr val="accent1"/>
              </a:buClr>
              <a:buFont typeface="Wingdings" pitchFamily="2" charset="2"/>
              <a:buChar char="q"/>
            </a:pPr>
            <a:r>
              <a:rPr lang="en-US" sz="2400" dirty="0" smtClean="0"/>
              <a:t> Aggregation requirements  </a:t>
            </a:r>
            <a:r>
              <a:rPr lang="en-US" sz="2400" dirty="0"/>
              <a:t> </a:t>
            </a:r>
            <a:endParaRPr lang="en-US" sz="2400" dirty="0" smtClean="0"/>
          </a:p>
          <a:p>
            <a:pPr marL="285750" lvl="0" indent="-285750">
              <a:buClr>
                <a:schemeClr val="accent1"/>
              </a:buClr>
              <a:buFont typeface="Wingdings" pitchFamily="2" charset="2"/>
              <a:buChar char="q"/>
            </a:pPr>
            <a:endParaRPr lang="en-US" sz="2400" dirty="0"/>
          </a:p>
          <a:p>
            <a:pPr marL="285750" lvl="0" indent="-285750">
              <a:buClr>
                <a:schemeClr val="accent1"/>
              </a:buClr>
              <a:buFont typeface="Wingdings" pitchFamily="2" charset="2"/>
              <a:buChar char="q"/>
            </a:pPr>
            <a:r>
              <a:rPr lang="en-US" sz="2400" dirty="0" smtClean="0"/>
              <a:t> FFIs </a:t>
            </a:r>
            <a:r>
              <a:rPr lang="en-US" sz="2400" dirty="0"/>
              <a:t>must determine if U.S. indicia are </a:t>
            </a:r>
            <a:r>
              <a:rPr lang="en-US" sz="2400" dirty="0" smtClean="0"/>
              <a:t>present in account related documents</a:t>
            </a:r>
            <a:endParaRPr lang="en-US" sz="2400" dirty="0"/>
          </a:p>
        </p:txBody>
      </p:sp>
      <p:sp>
        <p:nvSpPr>
          <p:cNvPr id="5" name="Title 1"/>
          <p:cNvSpPr>
            <a:spLocks noGrp="1"/>
          </p:cNvSpPr>
          <p:nvPr>
            <p:ph type="title"/>
          </p:nvPr>
        </p:nvSpPr>
        <p:spPr>
          <a:xfrm>
            <a:off x="457200" y="-76200"/>
            <a:ext cx="8382000" cy="1143000"/>
          </a:xfrm>
        </p:spPr>
        <p:txBody>
          <a:bodyPr>
            <a:normAutofit/>
          </a:bodyPr>
          <a:lstStyle/>
          <a:p>
            <a:r>
              <a:rPr lang="en-US" sz="3200" dirty="0" smtClean="0"/>
              <a:t>Pre-existing Account Due Diligence –  U.S. Indicia</a:t>
            </a:r>
            <a:endParaRPr lang="es-CO" sz="32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744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21</a:t>
            </a:fld>
            <a:endParaRPr lang="en-US" dirty="0"/>
          </a:p>
        </p:txBody>
      </p:sp>
      <p:sp>
        <p:nvSpPr>
          <p:cNvPr id="2" name="Rectangle 1"/>
          <p:cNvSpPr/>
          <p:nvPr/>
        </p:nvSpPr>
        <p:spPr>
          <a:xfrm>
            <a:off x="685800" y="1818144"/>
            <a:ext cx="7696200" cy="2677656"/>
          </a:xfrm>
          <a:prstGeom prst="rect">
            <a:avLst/>
          </a:prstGeom>
        </p:spPr>
        <p:txBody>
          <a:bodyPr wrap="square">
            <a:spAutoFit/>
          </a:bodyPr>
          <a:lstStyle/>
          <a:p>
            <a:pPr marL="285750" lvl="0" indent="-285750">
              <a:buClr>
                <a:schemeClr val="accent1"/>
              </a:buClr>
              <a:buFont typeface="Wingdings" pitchFamily="2" charset="2"/>
              <a:buChar char="q"/>
            </a:pPr>
            <a:r>
              <a:rPr lang="en-US" sz="2400" dirty="0" smtClean="0"/>
              <a:t> Individual </a:t>
            </a:r>
            <a:r>
              <a:rPr lang="en-US" sz="2400" dirty="0"/>
              <a:t>Accounts  </a:t>
            </a:r>
          </a:p>
          <a:p>
            <a:pPr marL="742950" lvl="1" indent="-285750">
              <a:buClr>
                <a:schemeClr val="accent1"/>
              </a:buClr>
              <a:buFont typeface="Arial" pitchFamily="34" charset="0"/>
              <a:buChar char="•"/>
            </a:pPr>
            <a:r>
              <a:rPr lang="en-US" sz="2400" dirty="0"/>
              <a:t>Individual accounts with an aggregate balance or value </a:t>
            </a:r>
            <a:r>
              <a:rPr lang="en-US" sz="2400" dirty="0" smtClean="0"/>
              <a:t>of </a:t>
            </a:r>
            <a:r>
              <a:rPr lang="en-US" sz="2400" dirty="0"/>
              <a:t>$</a:t>
            </a:r>
            <a:r>
              <a:rPr lang="en-US" sz="2400" dirty="0" smtClean="0"/>
              <a:t>50,000 or less </a:t>
            </a:r>
            <a:r>
              <a:rPr lang="en-US" sz="2400" dirty="0"/>
              <a:t>are </a:t>
            </a:r>
            <a:r>
              <a:rPr lang="en-US" sz="2400" dirty="0" smtClean="0"/>
              <a:t>exempt from </a:t>
            </a:r>
            <a:r>
              <a:rPr lang="en-US" sz="2400" dirty="0"/>
              <a:t>review  </a:t>
            </a:r>
          </a:p>
          <a:p>
            <a:pPr marL="742950" lvl="1" indent="-285750">
              <a:buClr>
                <a:schemeClr val="accent1"/>
              </a:buClr>
              <a:buFont typeface="Arial" pitchFamily="34" charset="0"/>
              <a:buChar char="•"/>
            </a:pPr>
            <a:r>
              <a:rPr lang="en-US" sz="2400" dirty="0" smtClean="0"/>
              <a:t>What is a High Value Account?</a:t>
            </a:r>
            <a:endParaRPr lang="en-US" sz="2400" dirty="0"/>
          </a:p>
          <a:p>
            <a:r>
              <a:rPr lang="en-US" sz="2400" dirty="0"/>
              <a:t>  </a:t>
            </a:r>
          </a:p>
          <a:p>
            <a:pPr marL="285750" lvl="0" indent="-285750">
              <a:buClr>
                <a:schemeClr val="accent1"/>
              </a:buClr>
              <a:buFont typeface="Wingdings" pitchFamily="2" charset="2"/>
              <a:buChar char="q"/>
            </a:pPr>
            <a:r>
              <a:rPr lang="en-US" sz="2400" dirty="0" smtClean="0"/>
              <a:t> Entity </a:t>
            </a:r>
            <a:r>
              <a:rPr lang="en-US" sz="2400" dirty="0"/>
              <a:t>Accounts  </a:t>
            </a:r>
          </a:p>
          <a:p>
            <a:pPr marL="742950" lvl="1" indent="-285750">
              <a:buClr>
                <a:schemeClr val="accent1"/>
              </a:buClr>
              <a:buFont typeface="Arial" pitchFamily="34" charset="0"/>
              <a:buChar char="•"/>
            </a:pPr>
            <a:r>
              <a:rPr lang="en-US" sz="2400" dirty="0" smtClean="0"/>
              <a:t>Determine if an entity has any substantial U.S. owners</a:t>
            </a:r>
            <a:endParaRPr lang="en-US" sz="2400" dirty="0"/>
          </a:p>
        </p:txBody>
      </p:sp>
      <p:sp>
        <p:nvSpPr>
          <p:cNvPr id="5" name="Title 1"/>
          <p:cNvSpPr>
            <a:spLocks noGrp="1"/>
          </p:cNvSpPr>
          <p:nvPr>
            <p:ph type="title"/>
          </p:nvPr>
        </p:nvSpPr>
        <p:spPr>
          <a:xfrm>
            <a:off x="457200" y="381000"/>
            <a:ext cx="7467600" cy="1143000"/>
          </a:xfrm>
        </p:spPr>
        <p:txBody>
          <a:bodyPr>
            <a:normAutofit fontScale="90000"/>
          </a:bodyPr>
          <a:lstStyle/>
          <a:p>
            <a:r>
              <a:rPr lang="en-US" sz="3600" dirty="0" smtClean="0"/>
              <a:t>Pre-existing Accounts – Individual and Entity Accounts </a:t>
            </a:r>
            <a:endParaRPr lang="es-CO" sz="36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86733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22</a:t>
            </a:fld>
            <a:endParaRPr lang="en-US" dirty="0"/>
          </a:p>
        </p:txBody>
      </p:sp>
      <p:sp>
        <p:nvSpPr>
          <p:cNvPr id="2" name="Rectangle 1"/>
          <p:cNvSpPr/>
          <p:nvPr/>
        </p:nvSpPr>
        <p:spPr>
          <a:xfrm>
            <a:off x="914400" y="1600200"/>
            <a:ext cx="7696200" cy="1569660"/>
          </a:xfrm>
          <a:prstGeom prst="rect">
            <a:avLst/>
          </a:prstGeom>
        </p:spPr>
        <p:txBody>
          <a:bodyPr wrap="square">
            <a:spAutoFit/>
          </a:bodyPr>
          <a:lstStyle/>
          <a:p>
            <a:pPr marL="342900" lvl="0" indent="-342900">
              <a:buClr>
                <a:schemeClr val="accent1"/>
              </a:buClr>
              <a:buFont typeface="Wingdings" pitchFamily="2" charset="2"/>
              <a:buChar char="q"/>
            </a:pPr>
            <a:r>
              <a:rPr lang="en-US" sz="2400" dirty="0" smtClean="0"/>
              <a:t>New procedures must be in place as of January 1, 2014 </a:t>
            </a:r>
            <a:endParaRPr lang="en-US" sz="2400" dirty="0"/>
          </a:p>
          <a:p>
            <a:pPr>
              <a:buClr>
                <a:schemeClr val="accent1"/>
              </a:buClr>
            </a:pPr>
            <a:endParaRPr lang="en-US" sz="2400" dirty="0"/>
          </a:p>
          <a:p>
            <a:pPr marL="342900" lvl="0" indent="-342900">
              <a:buClr>
                <a:schemeClr val="accent1"/>
              </a:buClr>
              <a:buFont typeface="Wingdings" pitchFamily="2" charset="2"/>
              <a:buChar char="q"/>
            </a:pPr>
            <a:r>
              <a:rPr lang="en-US" sz="2400" dirty="0"/>
              <a:t>FFIs are required to review any documentation provided at account opening to determine if </a:t>
            </a:r>
            <a:r>
              <a:rPr lang="en-US" sz="2400" dirty="0" smtClean="0"/>
              <a:t>U.S. </a:t>
            </a:r>
            <a:r>
              <a:rPr lang="en-US" sz="2400" dirty="0"/>
              <a:t>indicia </a:t>
            </a:r>
            <a:r>
              <a:rPr lang="en-US" sz="2400" dirty="0" smtClean="0"/>
              <a:t>exists</a:t>
            </a:r>
            <a:endParaRPr lang="en-US" sz="2400" dirty="0"/>
          </a:p>
        </p:txBody>
      </p:sp>
      <p:sp>
        <p:nvSpPr>
          <p:cNvPr id="5" name="Title 1"/>
          <p:cNvSpPr>
            <a:spLocks noGrp="1"/>
          </p:cNvSpPr>
          <p:nvPr>
            <p:ph type="title"/>
          </p:nvPr>
        </p:nvSpPr>
        <p:spPr>
          <a:xfrm>
            <a:off x="533400" y="0"/>
            <a:ext cx="7467600" cy="1143000"/>
          </a:xfrm>
        </p:spPr>
        <p:txBody>
          <a:bodyPr>
            <a:normAutofit/>
          </a:bodyPr>
          <a:lstStyle/>
          <a:p>
            <a:r>
              <a:rPr lang="en-US" sz="3900" dirty="0" smtClean="0"/>
              <a:t>New Account Due Diligence</a:t>
            </a:r>
            <a:endParaRPr lang="es-CO" sz="3900" dirty="0"/>
          </a:p>
        </p:txBody>
      </p:sp>
      <p:pic>
        <p:nvPicPr>
          <p:cNvPr id="6148" name="Picture 4" descr="http://www.rockiesventureclub.org/wp-content/uploads/2013/02/due-diligence.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3638138"/>
            <a:ext cx="2968625" cy="222646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41885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par>
                                <p:cTn id="8" presetID="18" presetClass="emph" presetSubtype="0" fill="hold" grpId="0" nodeType="withEffect">
                                  <p:stCondLst>
                                    <p:cond delay="0"/>
                                  </p:stCondLst>
                                  <p:iterate type="lt">
                                    <p:tmPct val="4000"/>
                                  </p:iterate>
                                  <p:childTnLst>
                                    <p:set>
                                      <p:cBhvr override="childStyle">
                                        <p:cTn id="9"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23</a:t>
            </a:fld>
            <a:endParaRPr lang="en-US" dirty="0"/>
          </a:p>
        </p:txBody>
      </p:sp>
      <p:sp>
        <p:nvSpPr>
          <p:cNvPr id="2" name="Rectangle 1"/>
          <p:cNvSpPr/>
          <p:nvPr/>
        </p:nvSpPr>
        <p:spPr>
          <a:xfrm>
            <a:off x="660400" y="1752600"/>
            <a:ext cx="8178800" cy="2308324"/>
          </a:xfrm>
          <a:prstGeom prst="rect">
            <a:avLst/>
          </a:prstGeom>
        </p:spPr>
        <p:txBody>
          <a:bodyPr wrap="square">
            <a:spAutoFit/>
          </a:bodyPr>
          <a:lstStyle/>
          <a:p>
            <a:pPr marL="342900" lvl="0" indent="-342900">
              <a:buClr>
                <a:schemeClr val="accent1"/>
              </a:buClr>
              <a:buFont typeface="Wingdings" pitchFamily="2" charset="2"/>
              <a:buChar char="q"/>
            </a:pPr>
            <a:r>
              <a:rPr lang="en-US" sz="2400" dirty="0" smtClean="0"/>
              <a:t> The </a:t>
            </a:r>
            <a:r>
              <a:rPr lang="en-US" sz="2400" dirty="0"/>
              <a:t>U.S. Treasury Department has released two model IGAs: </a:t>
            </a:r>
            <a:endParaRPr lang="en-US" sz="2400" dirty="0" smtClean="0"/>
          </a:p>
          <a:p>
            <a:pPr marL="342900" indent="-342900">
              <a:buClr>
                <a:schemeClr val="accent1"/>
              </a:buClr>
              <a:buFont typeface="Wingdings" pitchFamily="2" charset="2"/>
              <a:buChar char="q"/>
            </a:pPr>
            <a:endParaRPr lang="en-US" sz="2400" dirty="0"/>
          </a:p>
          <a:p>
            <a:pPr marL="800100" lvl="1" indent="-342900">
              <a:buClr>
                <a:schemeClr val="accent1"/>
              </a:buClr>
              <a:buFont typeface="Arial" pitchFamily="34" charset="0"/>
              <a:buChar char="•"/>
            </a:pPr>
            <a:r>
              <a:rPr lang="en-US" sz="2400" dirty="0"/>
              <a:t>The </a:t>
            </a:r>
            <a:r>
              <a:rPr lang="en-US" sz="2400" u="sng" dirty="0"/>
              <a:t>Model 1 IGA</a:t>
            </a:r>
            <a:r>
              <a:rPr lang="en-US" sz="2400" dirty="0"/>
              <a:t> was published on July 26, </a:t>
            </a:r>
            <a:r>
              <a:rPr lang="en-US" sz="2400" dirty="0" smtClean="0"/>
              <a:t>2012</a:t>
            </a:r>
            <a:r>
              <a:rPr lang="en-US" sz="2400" dirty="0"/>
              <a:t> </a:t>
            </a:r>
            <a:r>
              <a:rPr lang="en-US" sz="2400" dirty="0" smtClean="0"/>
              <a:t>(reciprocal and non-reciprocal versions)  </a:t>
            </a:r>
          </a:p>
          <a:p>
            <a:pPr marL="800100" lvl="1" indent="-342900">
              <a:buClr>
                <a:schemeClr val="accent1"/>
              </a:buClr>
              <a:buFont typeface="Arial" pitchFamily="34" charset="0"/>
              <a:buChar char="•"/>
            </a:pPr>
            <a:endParaRPr lang="en-US" sz="2400" dirty="0"/>
          </a:p>
          <a:p>
            <a:pPr marL="800100" lvl="1" indent="-342900">
              <a:buClr>
                <a:schemeClr val="accent1"/>
              </a:buClr>
              <a:buFont typeface="Arial" pitchFamily="34" charset="0"/>
              <a:buChar char="•"/>
            </a:pPr>
            <a:r>
              <a:rPr lang="en-US" sz="2400" dirty="0"/>
              <a:t>The </a:t>
            </a:r>
            <a:r>
              <a:rPr lang="en-US" sz="2400" u="sng" dirty="0"/>
              <a:t>Model 2 IGA</a:t>
            </a:r>
            <a:r>
              <a:rPr lang="en-US" sz="2400" dirty="0"/>
              <a:t> was published on November 14, </a:t>
            </a:r>
            <a:r>
              <a:rPr lang="en-US" sz="2400" dirty="0" smtClean="0"/>
              <a:t>2012</a:t>
            </a:r>
            <a:r>
              <a:rPr lang="en-US" sz="2400" dirty="0"/>
              <a:t> </a:t>
            </a:r>
          </a:p>
        </p:txBody>
      </p:sp>
      <p:sp>
        <p:nvSpPr>
          <p:cNvPr id="5" name="Title 1"/>
          <p:cNvSpPr>
            <a:spLocks noGrp="1"/>
          </p:cNvSpPr>
          <p:nvPr>
            <p:ph type="title"/>
          </p:nvPr>
        </p:nvSpPr>
        <p:spPr>
          <a:xfrm>
            <a:off x="457200" y="0"/>
            <a:ext cx="8077200" cy="1143000"/>
          </a:xfrm>
        </p:spPr>
        <p:txBody>
          <a:bodyPr>
            <a:normAutofit fontScale="90000"/>
          </a:bodyPr>
          <a:lstStyle/>
          <a:p>
            <a:r>
              <a:rPr lang="en-US" sz="3600" dirty="0" smtClean="0"/>
              <a:t>FATCA Intergovernmental Agreements (IGAs)</a:t>
            </a:r>
            <a:endParaRPr lang="es-CO" sz="3600" dirty="0"/>
          </a:p>
        </p:txBody>
      </p:sp>
      <p:sp>
        <p:nvSpPr>
          <p:cNvPr id="7"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6060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24</a:t>
            </a:fld>
            <a:endParaRPr lang="en-US" dirty="0"/>
          </a:p>
        </p:txBody>
      </p:sp>
      <p:sp>
        <p:nvSpPr>
          <p:cNvPr id="5" name="Rectangle 4"/>
          <p:cNvSpPr/>
          <p:nvPr/>
        </p:nvSpPr>
        <p:spPr>
          <a:xfrm>
            <a:off x="685800" y="1605677"/>
            <a:ext cx="7467600" cy="2585323"/>
          </a:xfrm>
          <a:prstGeom prst="rect">
            <a:avLst/>
          </a:prstGeom>
        </p:spPr>
        <p:txBody>
          <a:bodyPr wrap="square">
            <a:spAutoFit/>
          </a:bodyPr>
          <a:lstStyle/>
          <a:p>
            <a:pPr marL="342900" lvl="0" indent="-342900">
              <a:buClr>
                <a:schemeClr val="accent1"/>
              </a:buClr>
              <a:buFont typeface="Wingdings" pitchFamily="2" charset="2"/>
              <a:buChar char="q"/>
            </a:pPr>
            <a:r>
              <a:rPr lang="en-US" sz="2400" dirty="0" smtClean="0"/>
              <a:t>The </a:t>
            </a:r>
            <a:r>
              <a:rPr lang="en-US" sz="2400" dirty="0"/>
              <a:t>Final Regulations </a:t>
            </a:r>
            <a:r>
              <a:rPr lang="en-US" sz="2400" dirty="0" smtClean="0"/>
              <a:t>adds </a:t>
            </a:r>
            <a:r>
              <a:rPr lang="en-US" sz="2400" dirty="0"/>
              <a:t>a new category of registered deemed compliant FFI – the  "sponsored investment entity." </a:t>
            </a:r>
            <a:endParaRPr lang="en-US" sz="2400" dirty="0" smtClean="0"/>
          </a:p>
          <a:p>
            <a:pPr lvl="0">
              <a:buClr>
                <a:schemeClr val="accent1"/>
              </a:buClr>
            </a:pPr>
            <a:endParaRPr lang="en-US" sz="2400" dirty="0"/>
          </a:p>
          <a:p>
            <a:pPr marL="342900" lvl="0" indent="-342900">
              <a:buClr>
                <a:schemeClr val="accent1"/>
              </a:buClr>
              <a:buFont typeface="Wingdings" pitchFamily="2" charset="2"/>
              <a:buChar char="q"/>
            </a:pPr>
            <a:r>
              <a:rPr lang="en-US" sz="2400" dirty="0"/>
              <a:t>T</a:t>
            </a:r>
            <a:r>
              <a:rPr lang="en-US" sz="2400" dirty="0" smtClean="0"/>
              <a:t>his </a:t>
            </a:r>
            <a:r>
              <a:rPr lang="en-US" sz="2400" dirty="0"/>
              <a:t>category allows a fund manager to enroll as a "sponsor" for its funds (that are also treated as FFIs). </a:t>
            </a:r>
          </a:p>
          <a:p>
            <a:r>
              <a:rPr lang="en-US" dirty="0"/>
              <a:t> </a:t>
            </a:r>
          </a:p>
        </p:txBody>
      </p:sp>
      <p:sp>
        <p:nvSpPr>
          <p:cNvPr id="6" name="Title 1"/>
          <p:cNvSpPr>
            <a:spLocks noGrp="1"/>
          </p:cNvSpPr>
          <p:nvPr>
            <p:ph type="title"/>
          </p:nvPr>
        </p:nvSpPr>
        <p:spPr>
          <a:xfrm>
            <a:off x="457200" y="0"/>
            <a:ext cx="8382000" cy="1143000"/>
          </a:xfrm>
        </p:spPr>
        <p:txBody>
          <a:bodyPr>
            <a:normAutofit fontScale="90000"/>
          </a:bodyPr>
          <a:lstStyle/>
          <a:p>
            <a:r>
              <a:rPr lang="en-US" sz="3600" dirty="0" smtClean="0"/>
              <a:t>Offshore Funds – Sponsored Investments Entities</a:t>
            </a:r>
            <a:endParaRPr lang="es-CO" sz="3600" dirty="0"/>
          </a:p>
        </p:txBody>
      </p:sp>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0418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25</a:t>
            </a:fld>
            <a:endParaRPr lang="en-US" dirty="0"/>
          </a:p>
        </p:txBody>
      </p:sp>
      <p:sp>
        <p:nvSpPr>
          <p:cNvPr id="5" name="Rectangle 4"/>
          <p:cNvSpPr/>
          <p:nvPr/>
        </p:nvSpPr>
        <p:spPr>
          <a:xfrm>
            <a:off x="762000" y="1752600"/>
            <a:ext cx="7620000" cy="2308324"/>
          </a:xfrm>
          <a:prstGeom prst="rect">
            <a:avLst/>
          </a:prstGeom>
        </p:spPr>
        <p:txBody>
          <a:bodyPr wrap="square">
            <a:spAutoFit/>
          </a:bodyPr>
          <a:lstStyle/>
          <a:p>
            <a:pPr marL="342900" lvl="0" indent="-342900">
              <a:buClr>
                <a:schemeClr val="accent1"/>
              </a:buClr>
              <a:buFont typeface="Wingdings" pitchFamily="2" charset="2"/>
              <a:buChar char="q"/>
            </a:pPr>
            <a:r>
              <a:rPr lang="en-US" sz="2400" dirty="0" smtClean="0"/>
              <a:t>How can a beneficial owner of a payment obtain a refund of amounts withheld under FATCA?</a:t>
            </a:r>
          </a:p>
          <a:p>
            <a:pPr lvl="0">
              <a:buClr>
                <a:schemeClr val="accent1"/>
              </a:buClr>
            </a:pPr>
            <a:endParaRPr lang="en-US" sz="2400" dirty="0"/>
          </a:p>
          <a:p>
            <a:pPr marL="342900" lvl="0" indent="-342900">
              <a:buClr>
                <a:schemeClr val="accent1"/>
              </a:buClr>
              <a:buFont typeface="Wingdings" pitchFamily="2" charset="2"/>
              <a:buChar char="q"/>
            </a:pPr>
            <a:r>
              <a:rPr lang="en-US" sz="2400" dirty="0" smtClean="0"/>
              <a:t>Restrictions applicable to non-participating FFIs</a:t>
            </a:r>
          </a:p>
          <a:p>
            <a:pPr lvl="0">
              <a:buClr>
                <a:schemeClr val="accent1"/>
              </a:buClr>
            </a:pPr>
            <a:endParaRPr lang="en-US" sz="2400" dirty="0"/>
          </a:p>
          <a:p>
            <a:pPr marL="342900" lvl="0" indent="-342900">
              <a:buClr>
                <a:schemeClr val="accent1"/>
              </a:buClr>
              <a:buFont typeface="Wingdings" pitchFamily="2" charset="2"/>
              <a:buChar char="q"/>
            </a:pPr>
            <a:r>
              <a:rPr lang="en-US" sz="2400" dirty="0" smtClean="0"/>
              <a:t>Collective Refund Claims</a:t>
            </a:r>
            <a:endParaRPr lang="en-US" sz="2400" dirty="0"/>
          </a:p>
        </p:txBody>
      </p:sp>
      <p:sp>
        <p:nvSpPr>
          <p:cNvPr id="6" name="Title 1"/>
          <p:cNvSpPr>
            <a:spLocks noGrp="1"/>
          </p:cNvSpPr>
          <p:nvPr>
            <p:ph type="title"/>
          </p:nvPr>
        </p:nvSpPr>
        <p:spPr>
          <a:xfrm>
            <a:off x="457200" y="152400"/>
            <a:ext cx="7467600" cy="1143000"/>
          </a:xfrm>
        </p:spPr>
        <p:txBody>
          <a:bodyPr>
            <a:normAutofit/>
          </a:bodyPr>
          <a:lstStyle/>
          <a:p>
            <a:r>
              <a:rPr lang="en-US" sz="3900" dirty="0" smtClean="0"/>
              <a:t>Refund Procedures </a:t>
            </a:r>
            <a:endParaRPr lang="es-CO" sz="3900" dirty="0"/>
          </a:p>
        </p:txBody>
      </p:sp>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6240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26</a:t>
            </a:fld>
            <a:endParaRPr lang="en-US" dirty="0"/>
          </a:p>
        </p:txBody>
      </p:sp>
      <p:sp>
        <p:nvSpPr>
          <p:cNvPr id="5" name="Rectangle 4"/>
          <p:cNvSpPr/>
          <p:nvPr/>
        </p:nvSpPr>
        <p:spPr>
          <a:xfrm>
            <a:off x="762000" y="1447800"/>
            <a:ext cx="7543800" cy="4154984"/>
          </a:xfrm>
          <a:prstGeom prst="rect">
            <a:avLst/>
          </a:prstGeom>
        </p:spPr>
        <p:txBody>
          <a:bodyPr wrap="square">
            <a:spAutoFit/>
          </a:bodyPr>
          <a:lstStyle/>
          <a:p>
            <a:pPr lvl="0"/>
            <a:r>
              <a:rPr lang="en-US" sz="2200" dirty="0" smtClean="0"/>
              <a:t>Issues </a:t>
            </a:r>
            <a:r>
              <a:rPr lang="en-US" sz="2200" dirty="0"/>
              <a:t>related to Loan Agreements where an FFI is lending to a U.S. Borrower:</a:t>
            </a:r>
          </a:p>
          <a:p>
            <a:r>
              <a:rPr lang="en-US" sz="2200" dirty="0"/>
              <a:t> </a:t>
            </a:r>
          </a:p>
          <a:p>
            <a:pPr marL="800100" lvl="1" indent="-342900">
              <a:buClr>
                <a:schemeClr val="accent1"/>
              </a:buClr>
              <a:buFont typeface="Wingdings" pitchFamily="2" charset="2"/>
              <a:buChar char="q"/>
            </a:pPr>
            <a:r>
              <a:rPr lang="en-US" sz="2200" dirty="0" smtClean="0"/>
              <a:t>FATCA withholding</a:t>
            </a:r>
            <a:endParaRPr lang="en-US" sz="2200" dirty="0"/>
          </a:p>
          <a:p>
            <a:pPr marL="342900" indent="-342900">
              <a:buClr>
                <a:schemeClr val="accent1"/>
              </a:buClr>
              <a:buFont typeface="Wingdings" pitchFamily="2" charset="2"/>
              <a:buChar char="q"/>
            </a:pPr>
            <a:endParaRPr lang="en-US" sz="2200" dirty="0"/>
          </a:p>
          <a:p>
            <a:pPr marL="800100" lvl="1" indent="-342900">
              <a:buClr>
                <a:schemeClr val="accent1"/>
              </a:buClr>
              <a:buFont typeface="Wingdings" pitchFamily="2" charset="2"/>
              <a:buChar char="q"/>
            </a:pPr>
            <a:r>
              <a:rPr lang="en-US" sz="2200" dirty="0"/>
              <a:t>Whether such </a:t>
            </a:r>
            <a:r>
              <a:rPr lang="en-US" sz="2200" dirty="0" smtClean="0"/>
              <a:t>loan </a:t>
            </a:r>
            <a:r>
              <a:rPr lang="en-US" sz="2200" dirty="0" smtClean="0"/>
              <a:t>a</a:t>
            </a:r>
            <a:r>
              <a:rPr lang="en-US" sz="2200" dirty="0" smtClean="0"/>
              <a:t>greements qualify </a:t>
            </a:r>
            <a:r>
              <a:rPr lang="en-US" sz="2200" dirty="0"/>
              <a:t>as a “grandfathered obligation</a:t>
            </a:r>
            <a:r>
              <a:rPr lang="en-US" sz="2200" dirty="0" smtClean="0"/>
              <a:t>”</a:t>
            </a:r>
          </a:p>
          <a:p>
            <a:pPr marL="800100" lvl="1" indent="-342900">
              <a:buClr>
                <a:schemeClr val="accent1"/>
              </a:buClr>
              <a:buFont typeface="Wingdings" pitchFamily="2" charset="2"/>
              <a:buChar char="q"/>
            </a:pPr>
            <a:endParaRPr lang="en-US" sz="2200" dirty="0"/>
          </a:p>
          <a:p>
            <a:pPr marL="800100" lvl="1" indent="-342900">
              <a:buClr>
                <a:schemeClr val="accent1"/>
              </a:buClr>
              <a:buFont typeface="Wingdings" pitchFamily="2" charset="2"/>
              <a:buChar char="q"/>
            </a:pPr>
            <a:r>
              <a:rPr lang="en-US" sz="2200" dirty="0"/>
              <a:t>Determination of which party should bear the risk of FATCA </a:t>
            </a:r>
            <a:r>
              <a:rPr lang="en-US" sz="2200" dirty="0" smtClean="0"/>
              <a:t>withholding</a:t>
            </a:r>
            <a:endParaRPr lang="en-US" sz="2200" dirty="0"/>
          </a:p>
          <a:p>
            <a:pPr marL="342900" indent="-342900">
              <a:buClr>
                <a:schemeClr val="accent1"/>
              </a:buClr>
              <a:buFont typeface="Wingdings" pitchFamily="2" charset="2"/>
              <a:buChar char="q"/>
            </a:pPr>
            <a:endParaRPr lang="en-US" sz="2200" dirty="0"/>
          </a:p>
          <a:p>
            <a:pPr marL="800100" lvl="1" indent="-342900">
              <a:buClr>
                <a:schemeClr val="accent1"/>
              </a:buClr>
              <a:buFont typeface="Wingdings" pitchFamily="2" charset="2"/>
              <a:buChar char="q"/>
            </a:pPr>
            <a:r>
              <a:rPr lang="en-US" sz="2200" dirty="0"/>
              <a:t>Selection of </a:t>
            </a:r>
            <a:r>
              <a:rPr lang="en-US" sz="2200" dirty="0" smtClean="0"/>
              <a:t>Jurisdiction</a:t>
            </a:r>
            <a:endParaRPr lang="en-US" sz="2200" dirty="0"/>
          </a:p>
        </p:txBody>
      </p:sp>
      <p:sp>
        <p:nvSpPr>
          <p:cNvPr id="6" name="Title 1"/>
          <p:cNvSpPr>
            <a:spLocks noGrp="1"/>
          </p:cNvSpPr>
          <p:nvPr>
            <p:ph type="title"/>
          </p:nvPr>
        </p:nvSpPr>
        <p:spPr>
          <a:xfrm>
            <a:off x="457200" y="76200"/>
            <a:ext cx="7467600" cy="1143000"/>
          </a:xfrm>
        </p:spPr>
        <p:txBody>
          <a:bodyPr>
            <a:normAutofit/>
          </a:bodyPr>
          <a:lstStyle/>
          <a:p>
            <a:r>
              <a:rPr lang="en-US" sz="3400" dirty="0" smtClean="0"/>
              <a:t>FFI Loan Agreements with U.S. Borrowers </a:t>
            </a:r>
            <a:endParaRPr lang="es-CO" sz="3400" dirty="0"/>
          </a:p>
        </p:txBody>
      </p:sp>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4241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27</a:t>
            </a:fld>
            <a:endParaRPr lang="en-US"/>
          </a:p>
        </p:txBody>
      </p:sp>
      <p:sp>
        <p:nvSpPr>
          <p:cNvPr id="6" name="Content Placeholder 2"/>
          <p:cNvSpPr>
            <a:spLocks noGrp="1"/>
          </p:cNvSpPr>
          <p:nvPr>
            <p:ph idx="1"/>
          </p:nvPr>
        </p:nvSpPr>
        <p:spPr>
          <a:xfrm>
            <a:off x="762000" y="1752600"/>
            <a:ext cx="8001000" cy="2895600"/>
          </a:xfrm>
        </p:spPr>
        <p:txBody>
          <a:bodyPr>
            <a:normAutofit/>
          </a:bodyPr>
          <a:lstStyle/>
          <a:p>
            <a:pPr lvl="0">
              <a:buFont typeface="Wingdings" pitchFamily="2" charset="2"/>
              <a:buChar char="q"/>
            </a:pPr>
            <a:r>
              <a:rPr lang="en-US" sz="2500" dirty="0">
                <a:solidFill>
                  <a:schemeClr val="tx1"/>
                </a:solidFill>
              </a:rPr>
              <a:t> </a:t>
            </a:r>
            <a:r>
              <a:rPr lang="en-US" sz="2500" dirty="0" smtClean="0">
                <a:solidFill>
                  <a:schemeClr val="tx1"/>
                </a:solidFill>
              </a:rPr>
              <a:t>Relevant Definitions</a:t>
            </a:r>
            <a:endParaRPr lang="en-US" sz="2500" dirty="0">
              <a:solidFill>
                <a:schemeClr val="tx1"/>
              </a:solidFill>
            </a:endParaRPr>
          </a:p>
          <a:p>
            <a:pPr lvl="1"/>
            <a:r>
              <a:rPr lang="en-US" sz="2500" dirty="0">
                <a:solidFill>
                  <a:schemeClr val="tx1"/>
                </a:solidFill>
              </a:rPr>
              <a:t>What is a reportable U.S. Account?</a:t>
            </a:r>
          </a:p>
          <a:p>
            <a:pPr lvl="1"/>
            <a:r>
              <a:rPr lang="en-US" sz="2500" dirty="0">
                <a:solidFill>
                  <a:schemeClr val="tx1"/>
                </a:solidFill>
              </a:rPr>
              <a:t>What is a Specified Person?</a:t>
            </a:r>
          </a:p>
          <a:p>
            <a:pPr lvl="1"/>
            <a:r>
              <a:rPr lang="en-US" sz="2500" dirty="0">
                <a:solidFill>
                  <a:schemeClr val="tx1"/>
                </a:solidFill>
              </a:rPr>
              <a:t>What is a U.S. Owned Foreign Entity?</a:t>
            </a:r>
          </a:p>
          <a:p>
            <a:pPr marL="0" indent="0" algn="l">
              <a:buNone/>
            </a:pPr>
            <a:endParaRPr lang="en-US" sz="2000" dirty="0" smtClean="0">
              <a:solidFill>
                <a:schemeClr val="tx1"/>
              </a:solidFill>
              <a:latin typeface="Book Antiqua" pitchFamily="18" charset="0"/>
            </a:endParaRPr>
          </a:p>
        </p:txBody>
      </p:sp>
      <p:sp>
        <p:nvSpPr>
          <p:cNvPr id="7" name="Title 1"/>
          <p:cNvSpPr txBox="1">
            <a:spLocks/>
          </p:cNvSpPr>
          <p:nvPr/>
        </p:nvSpPr>
        <p:spPr>
          <a:xfrm>
            <a:off x="533400" y="457200"/>
            <a:ext cx="7467600" cy="102076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Reportable U.S. Accounts</a:t>
            </a:r>
            <a:endParaRPr lang="en-US" sz="4800" dirty="0"/>
          </a:p>
        </p:txBody>
      </p:sp>
      <p:sp>
        <p:nvSpPr>
          <p:cNvPr id="5"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22062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28</a:t>
            </a:fld>
            <a:endParaRPr lang="en-US"/>
          </a:p>
        </p:txBody>
      </p:sp>
      <p:sp>
        <p:nvSpPr>
          <p:cNvPr id="7" name="Title 1"/>
          <p:cNvSpPr txBox="1">
            <a:spLocks/>
          </p:cNvSpPr>
          <p:nvPr/>
        </p:nvSpPr>
        <p:spPr>
          <a:xfrm>
            <a:off x="304800" y="274638"/>
            <a:ext cx="7467600" cy="102076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Substantial U.S. Owners</a:t>
            </a:r>
            <a:endParaRPr lang="en-US" sz="4800" dirty="0"/>
          </a:p>
        </p:txBody>
      </p:sp>
      <p:sp>
        <p:nvSpPr>
          <p:cNvPr id="8" name="Content Placeholder 2"/>
          <p:cNvSpPr>
            <a:spLocks noGrp="1"/>
          </p:cNvSpPr>
          <p:nvPr>
            <p:ph idx="1"/>
          </p:nvPr>
        </p:nvSpPr>
        <p:spPr>
          <a:xfrm>
            <a:off x="609600" y="1417637"/>
            <a:ext cx="7467600" cy="4449763"/>
          </a:xfrm>
        </p:spPr>
        <p:txBody>
          <a:bodyPr>
            <a:normAutofit/>
          </a:bodyPr>
          <a:lstStyle/>
          <a:p>
            <a:pPr>
              <a:buFont typeface="Wingdings" pitchFamily="2" charset="2"/>
              <a:buChar char="q"/>
            </a:pPr>
            <a:r>
              <a:rPr lang="en-US" dirty="0" smtClean="0">
                <a:solidFill>
                  <a:schemeClr val="tx1"/>
                </a:solidFill>
              </a:rPr>
              <a:t> What </a:t>
            </a:r>
            <a:r>
              <a:rPr lang="en-US" dirty="0">
                <a:solidFill>
                  <a:schemeClr val="tx1"/>
                </a:solidFill>
              </a:rPr>
              <a:t>is a Substantial U.S. Owner</a:t>
            </a:r>
            <a:r>
              <a:rPr lang="en-US" dirty="0" smtClean="0">
                <a:solidFill>
                  <a:schemeClr val="tx1"/>
                </a:solidFill>
              </a:rPr>
              <a:t>?</a:t>
            </a:r>
          </a:p>
          <a:p>
            <a:pPr marL="0" indent="0">
              <a:buNone/>
            </a:pPr>
            <a:endParaRPr lang="en-US" dirty="0">
              <a:solidFill>
                <a:schemeClr val="tx1"/>
              </a:solidFill>
            </a:endParaRPr>
          </a:p>
          <a:p>
            <a:pPr lvl="0">
              <a:buFont typeface="Wingdings" pitchFamily="2" charset="2"/>
              <a:buChar char="q"/>
            </a:pPr>
            <a:r>
              <a:rPr lang="en-US" dirty="0" smtClean="0">
                <a:solidFill>
                  <a:schemeClr val="tx1"/>
                </a:solidFill>
              </a:rPr>
              <a:t>  Attribution </a:t>
            </a:r>
            <a:r>
              <a:rPr lang="en-US" dirty="0">
                <a:solidFill>
                  <a:schemeClr val="tx1"/>
                </a:solidFill>
              </a:rPr>
              <a:t>Rules</a:t>
            </a:r>
          </a:p>
          <a:p>
            <a:pPr lvl="2"/>
            <a:r>
              <a:rPr lang="en-US" dirty="0">
                <a:solidFill>
                  <a:schemeClr val="tx1"/>
                </a:solidFill>
              </a:rPr>
              <a:t>Disallowance of losses ; 1.267(a)-1 through 1.267(f)-1</a:t>
            </a:r>
          </a:p>
          <a:p>
            <a:pPr lvl="2"/>
            <a:r>
              <a:rPr lang="en-US" dirty="0">
                <a:solidFill>
                  <a:schemeClr val="tx1"/>
                </a:solidFill>
              </a:rPr>
              <a:t>Direct and Indirect Ownership</a:t>
            </a:r>
          </a:p>
          <a:p>
            <a:pPr lvl="2"/>
            <a:r>
              <a:rPr lang="en-US" dirty="0">
                <a:solidFill>
                  <a:schemeClr val="tx1"/>
                </a:solidFill>
              </a:rPr>
              <a:t>Family Unit Test </a:t>
            </a:r>
          </a:p>
          <a:p>
            <a:pPr lvl="3">
              <a:buFont typeface="Courier New" pitchFamily="49" charset="0"/>
              <a:buChar char="o"/>
            </a:pPr>
            <a:r>
              <a:rPr lang="en-US" dirty="0">
                <a:solidFill>
                  <a:schemeClr val="tx1"/>
                </a:solidFill>
              </a:rPr>
              <a:t>Spouses, brothers, sisters, half-brothers, half-sisters, ancestor’s (parents and grandparents) and lineal descendants (children and grandchildren)</a:t>
            </a:r>
          </a:p>
          <a:p>
            <a:pPr marL="0" indent="0">
              <a:buNone/>
            </a:pPr>
            <a:endParaRPr lang="en-US" dirty="0">
              <a:solidFill>
                <a:schemeClr val="tx1"/>
              </a:solidFill>
            </a:endParaRPr>
          </a:p>
        </p:txBody>
      </p:sp>
      <p:sp>
        <p:nvSpPr>
          <p:cNvPr id="9"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9214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29</a:t>
            </a:fld>
            <a:endParaRPr lang="en-US"/>
          </a:p>
        </p:txBody>
      </p:sp>
      <p:sp>
        <p:nvSpPr>
          <p:cNvPr id="8" name="Content Placeholder 2"/>
          <p:cNvSpPr>
            <a:spLocks noGrp="1"/>
          </p:cNvSpPr>
          <p:nvPr>
            <p:ph idx="1"/>
          </p:nvPr>
        </p:nvSpPr>
        <p:spPr>
          <a:xfrm>
            <a:off x="609600" y="1828800"/>
            <a:ext cx="7467600" cy="3429000"/>
          </a:xfrm>
        </p:spPr>
        <p:txBody>
          <a:bodyPr>
            <a:normAutofit/>
          </a:bodyPr>
          <a:lstStyle/>
          <a:p>
            <a:pPr>
              <a:buFont typeface="Wingdings" pitchFamily="2" charset="2"/>
              <a:buChar char="q"/>
            </a:pPr>
            <a:r>
              <a:rPr lang="en-US" dirty="0" smtClean="0">
                <a:solidFill>
                  <a:schemeClr val="tx1"/>
                </a:solidFill>
              </a:rPr>
              <a:t> Is </a:t>
            </a:r>
            <a:r>
              <a:rPr lang="en-US" dirty="0">
                <a:solidFill>
                  <a:schemeClr val="tx1"/>
                </a:solidFill>
              </a:rPr>
              <a:t>a Foreign Trustee Company an FFI?</a:t>
            </a:r>
          </a:p>
          <a:p>
            <a:pPr lvl="2"/>
            <a:r>
              <a:rPr lang="en-US" dirty="0">
                <a:solidFill>
                  <a:schemeClr val="tx1"/>
                </a:solidFill>
              </a:rPr>
              <a:t>Likely, but additional guidance would be </a:t>
            </a:r>
            <a:r>
              <a:rPr lang="en-US" dirty="0" smtClean="0">
                <a:solidFill>
                  <a:schemeClr val="tx1"/>
                </a:solidFill>
              </a:rPr>
              <a:t>helpful</a:t>
            </a:r>
          </a:p>
          <a:p>
            <a:pPr marL="320040" lvl="1" indent="0">
              <a:buNone/>
            </a:pPr>
            <a:endParaRPr lang="en-US" sz="1600" dirty="0">
              <a:solidFill>
                <a:schemeClr val="tx1"/>
              </a:solidFill>
            </a:endParaRPr>
          </a:p>
          <a:p>
            <a:pPr lvl="0">
              <a:buFont typeface="Wingdings" pitchFamily="2" charset="2"/>
              <a:buChar char="q"/>
            </a:pPr>
            <a:r>
              <a:rPr lang="en-US" dirty="0" smtClean="0">
                <a:solidFill>
                  <a:schemeClr val="tx1"/>
                </a:solidFill>
              </a:rPr>
              <a:t> Is </a:t>
            </a:r>
            <a:r>
              <a:rPr lang="en-US" dirty="0">
                <a:solidFill>
                  <a:schemeClr val="tx1"/>
                </a:solidFill>
              </a:rPr>
              <a:t>a Foreign Trust an FFI?</a:t>
            </a:r>
          </a:p>
          <a:p>
            <a:pPr lvl="2"/>
            <a:r>
              <a:rPr lang="en-US" dirty="0">
                <a:solidFill>
                  <a:schemeClr val="tx1"/>
                </a:solidFill>
              </a:rPr>
              <a:t>The answer turns on whether the foreign Trust is a grantor or non-grantor trust</a:t>
            </a:r>
          </a:p>
          <a:p>
            <a:pPr marL="0" indent="0">
              <a:buNone/>
            </a:pPr>
            <a:endParaRPr lang="en-US" dirty="0">
              <a:solidFill>
                <a:schemeClr val="tx1"/>
              </a:solidFill>
            </a:endParaRPr>
          </a:p>
        </p:txBody>
      </p:sp>
      <p:sp>
        <p:nvSpPr>
          <p:cNvPr id="10" name="Title 1"/>
          <p:cNvSpPr>
            <a:spLocks noGrp="1"/>
          </p:cNvSpPr>
          <p:nvPr>
            <p:ph type="title"/>
          </p:nvPr>
        </p:nvSpPr>
        <p:spPr>
          <a:xfrm>
            <a:off x="457200" y="731838"/>
            <a:ext cx="7467600" cy="1020762"/>
          </a:xfrm>
        </p:spPr>
        <p:txBody>
          <a:bodyPr>
            <a:normAutofit fontScale="90000"/>
          </a:bodyPr>
          <a:lstStyle/>
          <a:p>
            <a:r>
              <a:rPr lang="en-US" sz="4800" dirty="0"/>
              <a:t>FATCA Application to Trusts and Trustee Companies</a:t>
            </a:r>
          </a:p>
        </p:txBody>
      </p:sp>
      <p:sp>
        <p:nvSpPr>
          <p:cNvPr id="11"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8104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a:t>
            </a:fld>
            <a:endParaRPr lang="en-US"/>
          </a:p>
        </p:txBody>
      </p:sp>
      <p:sp>
        <p:nvSpPr>
          <p:cNvPr id="7" name="Title 1"/>
          <p:cNvSpPr>
            <a:spLocks noGrp="1"/>
          </p:cNvSpPr>
          <p:nvPr>
            <p:ph type="title"/>
          </p:nvPr>
        </p:nvSpPr>
        <p:spPr>
          <a:xfrm>
            <a:off x="304800" y="274638"/>
            <a:ext cx="7467600" cy="1020762"/>
          </a:xfrm>
        </p:spPr>
        <p:txBody>
          <a:bodyPr>
            <a:normAutofit/>
          </a:bodyPr>
          <a:lstStyle/>
          <a:p>
            <a:r>
              <a:rPr lang="en-US" sz="4800" dirty="0" smtClean="0"/>
              <a:t>FFI Definition </a:t>
            </a:r>
            <a:endParaRPr lang="en-US" sz="4800" dirty="0"/>
          </a:p>
        </p:txBody>
      </p:sp>
      <p:sp>
        <p:nvSpPr>
          <p:cNvPr id="8" name="Content Placeholder 2"/>
          <p:cNvSpPr>
            <a:spLocks noGrp="1"/>
          </p:cNvSpPr>
          <p:nvPr>
            <p:ph idx="1"/>
          </p:nvPr>
        </p:nvSpPr>
        <p:spPr>
          <a:xfrm>
            <a:off x="685800" y="1524000"/>
            <a:ext cx="7467600" cy="4343400"/>
          </a:xfrm>
        </p:spPr>
        <p:txBody>
          <a:bodyPr>
            <a:normAutofit fontScale="92500" lnSpcReduction="10000"/>
          </a:bodyPr>
          <a:lstStyle/>
          <a:p>
            <a:pPr>
              <a:buFont typeface="Wingdings" pitchFamily="2" charset="2"/>
              <a:buChar char="q"/>
            </a:pPr>
            <a:r>
              <a:rPr lang="en-US" dirty="0" smtClean="0">
                <a:solidFill>
                  <a:schemeClr val="tx1"/>
                </a:solidFill>
              </a:rPr>
              <a:t> Banks</a:t>
            </a:r>
          </a:p>
          <a:p>
            <a:pPr>
              <a:buFont typeface="Wingdings" pitchFamily="2" charset="2"/>
              <a:buChar char="q"/>
            </a:pPr>
            <a:endParaRPr lang="en-US" dirty="0">
              <a:solidFill>
                <a:schemeClr val="tx1"/>
              </a:solidFill>
            </a:endParaRPr>
          </a:p>
          <a:p>
            <a:pPr>
              <a:buFont typeface="Wingdings" pitchFamily="2" charset="2"/>
              <a:buChar char="q"/>
            </a:pPr>
            <a:r>
              <a:rPr lang="en-US" dirty="0" smtClean="0">
                <a:solidFill>
                  <a:schemeClr val="tx1"/>
                </a:solidFill>
              </a:rPr>
              <a:t> Trustees</a:t>
            </a:r>
          </a:p>
          <a:p>
            <a:pPr>
              <a:buFont typeface="Wingdings" pitchFamily="2" charset="2"/>
              <a:buChar char="q"/>
            </a:pPr>
            <a:endParaRPr lang="en-US" dirty="0">
              <a:solidFill>
                <a:schemeClr val="tx1"/>
              </a:solidFill>
            </a:endParaRPr>
          </a:p>
          <a:p>
            <a:pPr>
              <a:buFont typeface="Wingdings" pitchFamily="2" charset="2"/>
              <a:buChar char="q"/>
            </a:pPr>
            <a:r>
              <a:rPr lang="en-US" dirty="0" smtClean="0">
                <a:solidFill>
                  <a:schemeClr val="tx1"/>
                </a:solidFill>
              </a:rPr>
              <a:t> Broker Dealers</a:t>
            </a:r>
          </a:p>
          <a:p>
            <a:pPr>
              <a:buFont typeface="Wingdings" pitchFamily="2" charset="2"/>
              <a:buChar char="q"/>
            </a:pPr>
            <a:endParaRPr lang="en-US" dirty="0">
              <a:solidFill>
                <a:schemeClr val="tx1"/>
              </a:solidFill>
            </a:endParaRPr>
          </a:p>
          <a:p>
            <a:pPr>
              <a:buFont typeface="Wingdings" pitchFamily="2" charset="2"/>
              <a:buChar char="q"/>
            </a:pPr>
            <a:r>
              <a:rPr lang="en-US" dirty="0" smtClean="0">
                <a:solidFill>
                  <a:schemeClr val="tx1"/>
                </a:solidFill>
              </a:rPr>
              <a:t> Insurance Companies</a:t>
            </a:r>
          </a:p>
          <a:p>
            <a:pPr>
              <a:buFont typeface="Wingdings" pitchFamily="2" charset="2"/>
              <a:buChar char="q"/>
            </a:pPr>
            <a:endParaRPr lang="en-US" dirty="0">
              <a:solidFill>
                <a:schemeClr val="tx1"/>
              </a:solidFill>
            </a:endParaRPr>
          </a:p>
          <a:p>
            <a:pPr>
              <a:buFont typeface="Wingdings" pitchFamily="2" charset="2"/>
              <a:buChar char="q"/>
            </a:pPr>
            <a:r>
              <a:rPr lang="en-US" dirty="0" smtClean="0">
                <a:solidFill>
                  <a:schemeClr val="tx1"/>
                </a:solidFill>
              </a:rPr>
              <a:t> Trust Companies</a:t>
            </a:r>
          </a:p>
          <a:p>
            <a:pPr>
              <a:buFont typeface="Wingdings" pitchFamily="2" charset="2"/>
              <a:buChar char="q"/>
            </a:pPr>
            <a:endParaRPr lang="en-US" dirty="0">
              <a:solidFill>
                <a:schemeClr val="tx1"/>
              </a:solidFill>
            </a:endParaRPr>
          </a:p>
          <a:p>
            <a:pPr>
              <a:buFont typeface="Wingdings" pitchFamily="2" charset="2"/>
              <a:buChar char="q"/>
            </a:pPr>
            <a:r>
              <a:rPr lang="en-US" dirty="0" smtClean="0">
                <a:solidFill>
                  <a:schemeClr val="tx1"/>
                </a:solidFill>
              </a:rPr>
              <a:t> Hedge Fund / Private Equity / Venture Capital Funds</a:t>
            </a:r>
            <a:endParaRPr lang="en-US" dirty="0">
              <a:solidFill>
                <a:schemeClr val="tx1"/>
              </a:solidFill>
            </a:endParaRPr>
          </a:p>
          <a:p>
            <a:pPr marL="0" indent="0">
              <a:buNone/>
            </a:pPr>
            <a:endParaRPr lang="en-US" dirty="0">
              <a:solidFill>
                <a:schemeClr val="tx1"/>
              </a:solidFill>
            </a:endParaRPr>
          </a:p>
        </p:txBody>
      </p:sp>
      <p:sp>
        <p:nvSpPr>
          <p:cNvPr id="5"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17281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30</a:t>
            </a:fld>
            <a:endParaRPr lang="en-US" dirty="0"/>
          </a:p>
        </p:txBody>
      </p:sp>
      <p:sp>
        <p:nvSpPr>
          <p:cNvPr id="7" name="Title 1"/>
          <p:cNvSpPr txBox="1">
            <a:spLocks/>
          </p:cNvSpPr>
          <p:nvPr/>
        </p:nvSpPr>
        <p:spPr>
          <a:xfrm>
            <a:off x="304800" y="274638"/>
            <a:ext cx="7467600" cy="102076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Foreign Grantor Trusts - FFI</a:t>
            </a:r>
            <a:endParaRPr lang="en-US" sz="4800" dirty="0"/>
          </a:p>
        </p:txBody>
      </p:sp>
      <p:sp>
        <p:nvSpPr>
          <p:cNvPr id="8" name="Content Placeholder 2"/>
          <p:cNvSpPr>
            <a:spLocks noGrp="1"/>
          </p:cNvSpPr>
          <p:nvPr>
            <p:ph idx="1"/>
          </p:nvPr>
        </p:nvSpPr>
        <p:spPr>
          <a:xfrm>
            <a:off x="914400" y="1447800"/>
            <a:ext cx="7467600" cy="1447800"/>
          </a:xfrm>
        </p:spPr>
        <p:txBody>
          <a:bodyPr>
            <a:normAutofit/>
          </a:bodyPr>
          <a:lstStyle/>
          <a:p>
            <a:pPr>
              <a:buFont typeface="Wingdings" pitchFamily="2" charset="2"/>
              <a:buChar char="q"/>
            </a:pPr>
            <a:r>
              <a:rPr lang="en-US" dirty="0" smtClean="0">
                <a:solidFill>
                  <a:schemeClr val="tx1"/>
                </a:solidFill>
              </a:rPr>
              <a:t> Who </a:t>
            </a:r>
            <a:r>
              <a:rPr lang="en-US" dirty="0">
                <a:solidFill>
                  <a:schemeClr val="tx1"/>
                </a:solidFill>
              </a:rPr>
              <a:t>is the grantor of the foreign grantor Trust?</a:t>
            </a:r>
          </a:p>
          <a:p>
            <a:pPr marL="0" indent="0">
              <a:buNone/>
            </a:pPr>
            <a:endParaRPr lang="en-US" dirty="0">
              <a:solidFill>
                <a:schemeClr val="tx1"/>
              </a:solidFill>
            </a:endParaRPr>
          </a:p>
        </p:txBody>
      </p:sp>
      <p:pic>
        <p:nvPicPr>
          <p:cNvPr id="2050" name="Picture 2" descr="http://www.lexisnexis.com/Community/estate-elderlaw/resized-image.ashx/__size/550x0/__key/CommunityServer.Blogs.Components.WeblogFiles/estatepraxticeandelderlawcommentary/global-money.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0" y="2771775"/>
            <a:ext cx="4271383" cy="24098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9"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7340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18" presetClass="emph" presetSubtype="0" fill="hold" grpId="0" nodeType="withEffect">
                                  <p:stCondLst>
                                    <p:cond delay="0"/>
                                  </p:stCondLst>
                                  <p:iterate type="lt">
                                    <p:tmPct val="4000"/>
                                  </p:iterate>
                                  <p:childTnLst>
                                    <p:set>
                                      <p:cBhvr override="childStyle">
                                        <p:cTn id="9"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31</a:t>
            </a:fld>
            <a:endParaRPr lang="en-US" dirty="0"/>
          </a:p>
        </p:txBody>
      </p:sp>
      <p:sp>
        <p:nvSpPr>
          <p:cNvPr id="10" name="Title 1"/>
          <p:cNvSpPr txBox="1">
            <a:spLocks/>
          </p:cNvSpPr>
          <p:nvPr/>
        </p:nvSpPr>
        <p:spPr>
          <a:xfrm>
            <a:off x="304800" y="274638"/>
            <a:ext cx="8001000" cy="1020762"/>
          </a:xfrm>
          <a:prstGeom prst="rect">
            <a:avLst/>
          </a:prstGeom>
        </p:spPr>
        <p:txBody>
          <a:bodyPr vert="horz" lIns="91440" tIns="45720" rIns="91440" bIns="45720" rtlCol="0" anchor="b" anchorCtr="0">
            <a:normAutofit fontScale="92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Foreign Non-Grantor Trusts – FFI?</a:t>
            </a:r>
            <a:endParaRPr lang="en-US" sz="4800" dirty="0"/>
          </a:p>
        </p:txBody>
      </p:sp>
      <p:sp>
        <p:nvSpPr>
          <p:cNvPr id="7" name="Content Placeholder 2"/>
          <p:cNvSpPr>
            <a:spLocks noGrp="1"/>
          </p:cNvSpPr>
          <p:nvPr>
            <p:ph idx="1"/>
          </p:nvPr>
        </p:nvSpPr>
        <p:spPr>
          <a:xfrm>
            <a:off x="914400" y="1676400"/>
            <a:ext cx="7772400" cy="3429000"/>
          </a:xfrm>
        </p:spPr>
        <p:txBody>
          <a:bodyPr>
            <a:normAutofit/>
          </a:bodyPr>
          <a:lstStyle/>
          <a:p>
            <a:pPr>
              <a:buFont typeface="Wingdings" pitchFamily="2" charset="2"/>
              <a:buChar char="q"/>
            </a:pPr>
            <a:r>
              <a:rPr lang="en-US" dirty="0" smtClean="0">
                <a:solidFill>
                  <a:schemeClr val="tx1"/>
                </a:solidFill>
              </a:rPr>
              <a:t> Final regulations appear to assume that foreign non-grantor trusts will be qualify as FFI’s</a:t>
            </a:r>
          </a:p>
          <a:p>
            <a:pPr>
              <a:buFont typeface="Wingdings" pitchFamily="2" charset="2"/>
              <a:buChar char="q"/>
            </a:pPr>
            <a:endParaRPr lang="en-US" dirty="0" smtClean="0">
              <a:solidFill>
                <a:schemeClr val="tx1"/>
              </a:solidFill>
            </a:endParaRPr>
          </a:p>
          <a:p>
            <a:pPr lvl="0">
              <a:buFont typeface="Wingdings" pitchFamily="2" charset="2"/>
              <a:buChar char="q"/>
            </a:pPr>
            <a:r>
              <a:rPr lang="en-US" dirty="0" smtClean="0">
                <a:solidFill>
                  <a:schemeClr val="tx1"/>
                </a:solidFill>
              </a:rPr>
              <a:t> Two Theories that may apply:</a:t>
            </a:r>
          </a:p>
          <a:p>
            <a:pPr lvl="2"/>
            <a:r>
              <a:rPr lang="en-US" sz="2200" dirty="0" smtClean="0">
                <a:solidFill>
                  <a:schemeClr val="tx1"/>
                </a:solidFill>
              </a:rPr>
              <a:t>Trust as Custodians.</a:t>
            </a:r>
          </a:p>
          <a:p>
            <a:pPr lvl="2"/>
            <a:r>
              <a:rPr lang="en-US" sz="2200" dirty="0" smtClean="0">
                <a:solidFill>
                  <a:schemeClr val="tx1"/>
                </a:solidFill>
              </a:rPr>
              <a:t>Trust as Investment Entities (more likely).</a:t>
            </a:r>
          </a:p>
          <a:p>
            <a:pPr>
              <a:buFont typeface="Wingdings" pitchFamily="2" charset="2"/>
              <a:buChar char="q"/>
            </a:pPr>
            <a:endParaRPr lang="en-US" dirty="0" smtClean="0">
              <a:solidFill>
                <a:schemeClr val="tx1"/>
              </a:solidFill>
            </a:endParaRPr>
          </a:p>
          <a:p>
            <a:pPr marL="0" indent="0">
              <a:buNone/>
            </a:pPr>
            <a:endParaRPr lang="en-US" dirty="0">
              <a:solidFill>
                <a:schemeClr val="tx1"/>
              </a:solidFill>
            </a:endParaRPr>
          </a:p>
        </p:txBody>
      </p:sp>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50286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32</a:t>
            </a:fld>
            <a:endParaRPr lang="en-US" dirty="0"/>
          </a:p>
        </p:txBody>
      </p:sp>
      <p:sp>
        <p:nvSpPr>
          <p:cNvPr id="7" name="Title 1"/>
          <p:cNvSpPr txBox="1">
            <a:spLocks/>
          </p:cNvSpPr>
          <p:nvPr/>
        </p:nvSpPr>
        <p:spPr>
          <a:xfrm>
            <a:off x="304800" y="427038"/>
            <a:ext cx="7467600" cy="1020762"/>
          </a:xfrm>
          <a:prstGeom prst="rect">
            <a:avLst/>
          </a:prstGeom>
        </p:spPr>
        <p:txBody>
          <a:bodyPr vert="horz" lIns="91440" tIns="45720" rIns="91440" bIns="45720" rtlCol="0" anchor="b" anchorCtr="0">
            <a:normAutofit fontScale="77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Foreign Non-Grantor Trusts-FFI?</a:t>
            </a:r>
          </a:p>
          <a:p>
            <a:r>
              <a:rPr lang="en-US" sz="4800" dirty="0" smtClean="0"/>
              <a:t>Examples</a:t>
            </a:r>
            <a:endParaRPr lang="en-US" sz="4800" dirty="0"/>
          </a:p>
        </p:txBody>
      </p:sp>
      <p:sp>
        <p:nvSpPr>
          <p:cNvPr id="10" name="Content Placeholder 2"/>
          <p:cNvSpPr>
            <a:spLocks noGrp="1"/>
          </p:cNvSpPr>
          <p:nvPr>
            <p:ph idx="1"/>
          </p:nvPr>
        </p:nvSpPr>
        <p:spPr>
          <a:xfrm>
            <a:off x="914400" y="1447800"/>
            <a:ext cx="7467600" cy="1854958"/>
          </a:xfrm>
        </p:spPr>
        <p:txBody>
          <a:bodyPr>
            <a:normAutofit/>
          </a:bodyPr>
          <a:lstStyle/>
          <a:p>
            <a:pPr marL="0" indent="0" algn="l">
              <a:buNone/>
            </a:pPr>
            <a:r>
              <a:rPr lang="en-US" sz="2000" dirty="0" smtClean="0">
                <a:solidFill>
                  <a:schemeClr val="tx1"/>
                </a:solidFill>
              </a:rPr>
              <a:t>The </a:t>
            </a:r>
            <a:r>
              <a:rPr lang="en-US" sz="2000" dirty="0">
                <a:solidFill>
                  <a:schemeClr val="tx1"/>
                </a:solidFill>
              </a:rPr>
              <a:t>final regulations provide the following relevant examples:</a:t>
            </a:r>
          </a:p>
          <a:p>
            <a:endParaRPr lang="en-US" sz="800" dirty="0">
              <a:solidFill>
                <a:schemeClr val="tx1"/>
              </a:solidFill>
            </a:endParaRPr>
          </a:p>
          <a:p>
            <a:pPr marL="0" indent="0">
              <a:buNone/>
            </a:pPr>
            <a:endParaRPr lang="en-US" sz="2000" b="1" dirty="0" smtClean="0">
              <a:solidFill>
                <a:schemeClr val="tx1"/>
              </a:solidFill>
            </a:endParaRPr>
          </a:p>
          <a:p>
            <a:pPr marL="0" indent="0">
              <a:buNone/>
            </a:pPr>
            <a:endParaRPr lang="en-US" sz="2000" b="1" dirty="0" smtClean="0">
              <a:solidFill>
                <a:schemeClr val="tx1"/>
              </a:solidFill>
            </a:endParaRPr>
          </a:p>
          <a:p>
            <a:pPr marL="0" indent="0">
              <a:buNone/>
            </a:pPr>
            <a:r>
              <a:rPr lang="en-US" sz="2000" b="1" dirty="0" smtClean="0">
                <a:solidFill>
                  <a:schemeClr val="tx1"/>
                </a:solidFill>
              </a:rPr>
              <a:t>Example </a:t>
            </a:r>
            <a:r>
              <a:rPr lang="en-US" sz="2000" b="1" dirty="0">
                <a:solidFill>
                  <a:schemeClr val="tx1"/>
                </a:solidFill>
              </a:rPr>
              <a:t>5.</a:t>
            </a:r>
            <a:r>
              <a:rPr lang="en-US" sz="2000" dirty="0">
                <a:solidFill>
                  <a:schemeClr val="tx1"/>
                </a:solidFill>
              </a:rPr>
              <a:t> </a:t>
            </a:r>
            <a:r>
              <a:rPr lang="en-US" sz="2000" b="1" dirty="0">
                <a:solidFill>
                  <a:schemeClr val="tx1"/>
                </a:solidFill>
              </a:rPr>
              <a:t>Trust managed by an individual</a:t>
            </a:r>
            <a:r>
              <a:rPr lang="en-US" sz="2000" dirty="0">
                <a:solidFill>
                  <a:schemeClr val="tx1"/>
                </a:solidFill>
              </a:rPr>
              <a:t>. </a:t>
            </a:r>
            <a:endParaRPr lang="es-ES_tradnl" dirty="0">
              <a:latin typeface="Book Antiqua" pitchFamily="18" charset="0"/>
            </a:endParaRPr>
          </a:p>
        </p:txBody>
      </p:sp>
      <p:sp>
        <p:nvSpPr>
          <p:cNvPr id="5"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75557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33</a:t>
            </a:fld>
            <a:endParaRPr lang="en-US"/>
          </a:p>
        </p:txBody>
      </p:sp>
      <p:sp>
        <p:nvSpPr>
          <p:cNvPr id="5" name="Content Placeholder 2"/>
          <p:cNvSpPr>
            <a:spLocks noGrp="1"/>
          </p:cNvSpPr>
          <p:nvPr>
            <p:ph idx="1"/>
          </p:nvPr>
        </p:nvSpPr>
        <p:spPr>
          <a:xfrm>
            <a:off x="838200" y="1600200"/>
            <a:ext cx="7467600" cy="1219200"/>
          </a:xfrm>
        </p:spPr>
        <p:txBody>
          <a:bodyPr>
            <a:normAutofit fontScale="92500" lnSpcReduction="10000"/>
          </a:bodyPr>
          <a:lstStyle/>
          <a:p>
            <a:pPr marL="0" indent="0">
              <a:buNone/>
            </a:pPr>
            <a:endParaRPr lang="en-US" b="1" dirty="0" smtClean="0">
              <a:solidFill>
                <a:schemeClr val="tx1"/>
              </a:solidFill>
            </a:endParaRPr>
          </a:p>
          <a:p>
            <a:pPr marL="0" indent="0">
              <a:buNone/>
            </a:pPr>
            <a:endParaRPr lang="en-US" b="1" dirty="0" smtClean="0">
              <a:solidFill>
                <a:schemeClr val="tx1"/>
              </a:solidFill>
            </a:endParaRPr>
          </a:p>
          <a:p>
            <a:pPr marL="0" indent="0">
              <a:buNone/>
            </a:pPr>
            <a:r>
              <a:rPr lang="en-US" b="1" dirty="0" smtClean="0">
                <a:solidFill>
                  <a:schemeClr val="tx1"/>
                </a:solidFill>
              </a:rPr>
              <a:t>Example </a:t>
            </a:r>
            <a:r>
              <a:rPr lang="en-US" b="1" dirty="0">
                <a:solidFill>
                  <a:schemeClr val="tx1"/>
                </a:solidFill>
              </a:rPr>
              <a:t>6.</a:t>
            </a:r>
            <a:r>
              <a:rPr lang="en-US" dirty="0">
                <a:solidFill>
                  <a:schemeClr val="tx1"/>
                </a:solidFill>
              </a:rPr>
              <a:t> </a:t>
            </a:r>
            <a:r>
              <a:rPr lang="en-US" b="1" dirty="0">
                <a:solidFill>
                  <a:schemeClr val="tx1"/>
                </a:solidFill>
              </a:rPr>
              <a:t>Trust managed by a trust company</a:t>
            </a:r>
            <a:r>
              <a:rPr lang="en-US" dirty="0">
                <a:solidFill>
                  <a:schemeClr val="tx1"/>
                </a:solidFill>
              </a:rPr>
              <a:t>. </a:t>
            </a:r>
            <a:endParaRPr lang="es-ES_tradnl" dirty="0">
              <a:latin typeface="Book Antiqua" pitchFamily="18" charset="0"/>
            </a:endParaRPr>
          </a:p>
        </p:txBody>
      </p:sp>
      <p:sp>
        <p:nvSpPr>
          <p:cNvPr id="6" name="Title 1"/>
          <p:cNvSpPr txBox="1">
            <a:spLocks/>
          </p:cNvSpPr>
          <p:nvPr/>
        </p:nvSpPr>
        <p:spPr>
          <a:xfrm>
            <a:off x="304800" y="427038"/>
            <a:ext cx="7467600" cy="1020762"/>
          </a:xfrm>
          <a:prstGeom prst="rect">
            <a:avLst/>
          </a:prstGeom>
        </p:spPr>
        <p:txBody>
          <a:bodyPr vert="horz" lIns="91440" tIns="45720" rIns="91440" bIns="45720" rtlCol="0" anchor="b" anchorCtr="0">
            <a:normAutofit fontScale="77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Foreign Non-Grantor Trusts-FFI?</a:t>
            </a:r>
          </a:p>
          <a:p>
            <a:r>
              <a:rPr lang="en-US" sz="4800" dirty="0" smtClean="0"/>
              <a:t>Examples – Continued. </a:t>
            </a:r>
            <a:endParaRPr lang="en-US" sz="4800" dirty="0"/>
          </a:p>
        </p:txBody>
      </p:sp>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3158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34</a:t>
            </a:fld>
            <a:endParaRPr lang="en-US" dirty="0"/>
          </a:p>
        </p:txBody>
      </p:sp>
      <p:sp>
        <p:nvSpPr>
          <p:cNvPr id="7" name="Title 1"/>
          <p:cNvSpPr txBox="1">
            <a:spLocks/>
          </p:cNvSpPr>
          <p:nvPr/>
        </p:nvSpPr>
        <p:spPr>
          <a:xfrm>
            <a:off x="304800" y="274638"/>
            <a:ext cx="7467600" cy="1020762"/>
          </a:xfrm>
          <a:prstGeom prst="rect">
            <a:avLst/>
          </a:prstGeom>
        </p:spPr>
        <p:txBody>
          <a:bodyPr vert="horz" lIns="91440" tIns="45720" rIns="91440" bIns="45720" rtlCol="0" anchor="b" anchorCtr="0">
            <a:normAutofit fontScale="77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Foreign Non-Grantor Trusts-FFI?</a:t>
            </a:r>
          </a:p>
          <a:p>
            <a:r>
              <a:rPr lang="en-US" sz="4000" dirty="0" smtClean="0"/>
              <a:t>Conclusions may be drawn from examples</a:t>
            </a:r>
            <a:endParaRPr lang="en-US" sz="4000" dirty="0"/>
          </a:p>
        </p:txBody>
      </p:sp>
      <p:sp>
        <p:nvSpPr>
          <p:cNvPr id="8" name="Content Placeholder 2"/>
          <p:cNvSpPr>
            <a:spLocks noGrp="1"/>
          </p:cNvSpPr>
          <p:nvPr>
            <p:ph idx="1"/>
          </p:nvPr>
        </p:nvSpPr>
        <p:spPr>
          <a:xfrm>
            <a:off x="762000" y="1524000"/>
            <a:ext cx="7772400" cy="4724400"/>
          </a:xfrm>
        </p:spPr>
        <p:txBody>
          <a:bodyPr>
            <a:normAutofit/>
          </a:bodyPr>
          <a:lstStyle/>
          <a:p>
            <a:pPr>
              <a:buFont typeface="Wingdings" pitchFamily="2" charset="2"/>
              <a:buChar char="q"/>
            </a:pPr>
            <a:r>
              <a:rPr lang="en-US" sz="2200" dirty="0" smtClean="0">
                <a:solidFill>
                  <a:schemeClr val="tx1"/>
                </a:solidFill>
              </a:rPr>
              <a:t> If </a:t>
            </a:r>
            <a:r>
              <a:rPr lang="en-US" sz="2200" dirty="0">
                <a:solidFill>
                  <a:schemeClr val="tx1"/>
                </a:solidFill>
              </a:rPr>
              <a:t>a trustee or grantor does not engage a third-party FFI to manage any aspect of the trust, the trust should not be an FFI under the investment entity definition.</a:t>
            </a:r>
          </a:p>
          <a:p>
            <a:pPr marL="0" indent="0">
              <a:buNone/>
            </a:pPr>
            <a:r>
              <a:rPr lang="en-US" sz="2200" dirty="0">
                <a:solidFill>
                  <a:schemeClr val="tx1"/>
                </a:solidFill>
              </a:rPr>
              <a:t> </a:t>
            </a:r>
          </a:p>
          <a:p>
            <a:pPr lvl="0">
              <a:buFont typeface="Wingdings" pitchFamily="2" charset="2"/>
              <a:buChar char="q"/>
            </a:pPr>
            <a:r>
              <a:rPr lang="en-US" sz="2200" dirty="0" smtClean="0">
                <a:solidFill>
                  <a:schemeClr val="tx1"/>
                </a:solidFill>
              </a:rPr>
              <a:t> If </a:t>
            </a:r>
            <a:r>
              <a:rPr lang="en-US" sz="2200" dirty="0">
                <a:solidFill>
                  <a:schemeClr val="tx1"/>
                </a:solidFill>
              </a:rPr>
              <a:t>a grantor or trustee engages a trust company as trustee, the examples suggests that the trust will be treated as an FFI. </a:t>
            </a:r>
          </a:p>
          <a:p>
            <a:endParaRPr lang="en-US" sz="2200" dirty="0">
              <a:solidFill>
                <a:schemeClr val="tx1"/>
              </a:solidFill>
            </a:endParaRPr>
          </a:p>
          <a:p>
            <a:pPr lvl="0">
              <a:buFont typeface="Wingdings" pitchFamily="2" charset="2"/>
              <a:buChar char="q"/>
            </a:pPr>
            <a:r>
              <a:rPr lang="en-US" sz="2200" dirty="0" smtClean="0">
                <a:solidFill>
                  <a:schemeClr val="tx1"/>
                </a:solidFill>
              </a:rPr>
              <a:t> The </a:t>
            </a:r>
            <a:r>
              <a:rPr lang="en-US" sz="2200" dirty="0">
                <a:solidFill>
                  <a:schemeClr val="tx1"/>
                </a:solidFill>
              </a:rPr>
              <a:t>final regulations also imply that if an individual trustee manages the daily aspects of the trust, but the trustee or grantor engages an FFI to manage the trust’s portfolio, the IRS would treat the trust as an FFI under the investment entity category.</a:t>
            </a:r>
          </a:p>
          <a:p>
            <a:pPr>
              <a:buFont typeface="Wingdings" pitchFamily="2" charset="2"/>
              <a:buChar char="q"/>
            </a:pPr>
            <a:endParaRPr lang="en-US" dirty="0" smtClean="0">
              <a:solidFill>
                <a:schemeClr val="tx1"/>
              </a:solidFill>
            </a:endParaRPr>
          </a:p>
          <a:p>
            <a:pPr marL="0" indent="0">
              <a:buNone/>
            </a:pPr>
            <a:endParaRPr lang="en-US" dirty="0">
              <a:solidFill>
                <a:schemeClr val="tx1"/>
              </a:solidFill>
            </a:endParaRPr>
          </a:p>
        </p:txBody>
      </p:sp>
      <p:sp>
        <p:nvSpPr>
          <p:cNvPr id="9"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7228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35</a:t>
            </a:fld>
            <a:endParaRPr lang="en-US" dirty="0"/>
          </a:p>
        </p:txBody>
      </p:sp>
      <p:sp>
        <p:nvSpPr>
          <p:cNvPr id="8" name="Content Placeholder 2"/>
          <p:cNvSpPr>
            <a:spLocks noGrp="1"/>
          </p:cNvSpPr>
          <p:nvPr>
            <p:ph idx="1"/>
          </p:nvPr>
        </p:nvSpPr>
        <p:spPr>
          <a:xfrm>
            <a:off x="914400" y="1600200"/>
            <a:ext cx="7772400" cy="3429000"/>
          </a:xfrm>
        </p:spPr>
        <p:txBody>
          <a:bodyPr>
            <a:normAutofit/>
          </a:bodyPr>
          <a:lstStyle/>
          <a:p>
            <a:pPr marL="0" indent="0">
              <a:buNone/>
            </a:pPr>
            <a:endParaRPr lang="en-US" dirty="0"/>
          </a:p>
          <a:p>
            <a:pPr lvl="0">
              <a:buFont typeface="Wingdings" pitchFamily="2" charset="2"/>
              <a:buChar char="q"/>
            </a:pPr>
            <a:r>
              <a:rPr lang="en-US" dirty="0" smtClean="0"/>
              <a:t> </a:t>
            </a:r>
            <a:r>
              <a:rPr lang="en-US" dirty="0" smtClean="0">
                <a:solidFill>
                  <a:schemeClr val="tx1"/>
                </a:solidFill>
              </a:rPr>
              <a:t>What if </a:t>
            </a:r>
            <a:r>
              <a:rPr lang="en-US" dirty="0">
                <a:solidFill>
                  <a:schemeClr val="tx1"/>
                </a:solidFill>
              </a:rPr>
              <a:t>the trust holds only non-financial property, such as </a:t>
            </a:r>
            <a:r>
              <a:rPr lang="en-US" dirty="0" smtClean="0">
                <a:solidFill>
                  <a:schemeClr val="tx1"/>
                </a:solidFill>
              </a:rPr>
              <a:t>real </a:t>
            </a:r>
            <a:r>
              <a:rPr lang="en-US" dirty="0">
                <a:solidFill>
                  <a:schemeClr val="tx1"/>
                </a:solidFill>
              </a:rPr>
              <a:t>estate</a:t>
            </a:r>
            <a:r>
              <a:rPr lang="en-US" dirty="0" smtClean="0">
                <a:solidFill>
                  <a:schemeClr val="tx1"/>
                </a:solidFill>
              </a:rPr>
              <a:t>?</a:t>
            </a:r>
          </a:p>
          <a:p>
            <a:pPr lvl="0">
              <a:buFont typeface="Wingdings" pitchFamily="2" charset="2"/>
              <a:buChar char="q"/>
            </a:pPr>
            <a:endParaRPr lang="en-US" sz="1800" dirty="0">
              <a:solidFill>
                <a:schemeClr val="tx1"/>
              </a:solidFill>
            </a:endParaRPr>
          </a:p>
          <a:p>
            <a:pPr lvl="0">
              <a:buFont typeface="Wingdings" pitchFamily="2" charset="2"/>
              <a:buChar char="q"/>
            </a:pPr>
            <a:r>
              <a:rPr lang="en-US" dirty="0" smtClean="0">
                <a:solidFill>
                  <a:schemeClr val="tx1"/>
                </a:solidFill>
              </a:rPr>
              <a:t> What </a:t>
            </a:r>
            <a:r>
              <a:rPr lang="en-US" dirty="0">
                <a:solidFill>
                  <a:schemeClr val="tx1"/>
                </a:solidFill>
              </a:rPr>
              <a:t>if the trust holds all investments through a foreign </a:t>
            </a:r>
            <a:r>
              <a:rPr lang="en-US" dirty="0" smtClean="0">
                <a:solidFill>
                  <a:schemeClr val="tx1"/>
                </a:solidFill>
              </a:rPr>
              <a:t>holding </a:t>
            </a:r>
            <a:r>
              <a:rPr lang="en-US" dirty="0">
                <a:solidFill>
                  <a:schemeClr val="tx1"/>
                </a:solidFill>
              </a:rPr>
              <a:t>company?</a:t>
            </a:r>
          </a:p>
          <a:p>
            <a:pPr>
              <a:buFont typeface="Wingdings" pitchFamily="2" charset="2"/>
              <a:buChar char="q"/>
            </a:pPr>
            <a:endParaRPr lang="en-US" dirty="0" smtClean="0">
              <a:solidFill>
                <a:schemeClr val="tx1"/>
              </a:solidFill>
            </a:endParaRPr>
          </a:p>
          <a:p>
            <a:pPr marL="0" indent="0">
              <a:buNone/>
            </a:pPr>
            <a:endParaRPr lang="en-US" dirty="0">
              <a:solidFill>
                <a:schemeClr val="tx1"/>
              </a:solidFill>
            </a:endParaRPr>
          </a:p>
        </p:txBody>
      </p:sp>
      <p:sp>
        <p:nvSpPr>
          <p:cNvPr id="9" name="Title 1"/>
          <p:cNvSpPr txBox="1">
            <a:spLocks/>
          </p:cNvSpPr>
          <p:nvPr/>
        </p:nvSpPr>
        <p:spPr>
          <a:xfrm>
            <a:off x="304800" y="427038"/>
            <a:ext cx="7467600" cy="1020762"/>
          </a:xfrm>
          <a:prstGeom prst="rect">
            <a:avLst/>
          </a:prstGeom>
        </p:spPr>
        <p:txBody>
          <a:bodyPr vert="horz" lIns="91440" tIns="45720" rIns="91440" bIns="45720" rtlCol="0" anchor="b" anchorCtr="0">
            <a:normAutofit fontScale="77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Foreign Non-Grantor Trusts-FFI?</a:t>
            </a:r>
          </a:p>
          <a:p>
            <a:r>
              <a:rPr lang="en-US" sz="4800" dirty="0" smtClean="0"/>
              <a:t>Uncertainties</a:t>
            </a:r>
            <a:endParaRPr lang="en-US" sz="4800" dirty="0"/>
          </a:p>
        </p:txBody>
      </p:sp>
      <p:sp>
        <p:nvSpPr>
          <p:cNvPr id="10"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6273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36</a:t>
            </a:fld>
            <a:endParaRPr lang="en-US" dirty="0"/>
          </a:p>
        </p:txBody>
      </p:sp>
      <p:sp>
        <p:nvSpPr>
          <p:cNvPr id="8" name="Content Placeholder 2"/>
          <p:cNvSpPr>
            <a:spLocks noGrp="1"/>
          </p:cNvSpPr>
          <p:nvPr>
            <p:ph idx="1"/>
          </p:nvPr>
        </p:nvSpPr>
        <p:spPr>
          <a:xfrm>
            <a:off x="914400" y="1905000"/>
            <a:ext cx="7772400" cy="3886200"/>
          </a:xfrm>
        </p:spPr>
        <p:txBody>
          <a:bodyPr>
            <a:normAutofit/>
          </a:bodyPr>
          <a:lstStyle/>
          <a:p>
            <a:pPr marL="0" lvl="0" indent="0">
              <a:buNone/>
            </a:pPr>
            <a:r>
              <a:rPr lang="en-US" dirty="0" smtClean="0">
                <a:solidFill>
                  <a:schemeClr val="tx1"/>
                </a:solidFill>
              </a:rPr>
              <a:t>Three </a:t>
            </a:r>
            <a:r>
              <a:rPr lang="en-US" dirty="0">
                <a:solidFill>
                  <a:schemeClr val="tx1"/>
                </a:solidFill>
              </a:rPr>
              <a:t>principal ways</a:t>
            </a:r>
            <a:r>
              <a:rPr lang="en-US" dirty="0" smtClean="0">
                <a:solidFill>
                  <a:schemeClr val="tx1"/>
                </a:solidFill>
              </a:rPr>
              <a:t>:</a:t>
            </a:r>
          </a:p>
          <a:p>
            <a:pPr marL="0" lvl="0" indent="0">
              <a:buNone/>
            </a:pPr>
            <a:endParaRPr lang="en-US" sz="1000" dirty="0">
              <a:solidFill>
                <a:schemeClr val="tx1"/>
              </a:solidFill>
            </a:endParaRPr>
          </a:p>
          <a:p>
            <a:pPr marL="777240" lvl="1" indent="-457200">
              <a:buFont typeface="+mj-lt"/>
              <a:buAutoNum type="arabicPeriod"/>
            </a:pPr>
            <a:r>
              <a:rPr lang="en-US" dirty="0">
                <a:solidFill>
                  <a:schemeClr val="tx1"/>
                </a:solidFill>
              </a:rPr>
              <a:t>Investments in assets that do no generate payments subject to FATCA withholding.  </a:t>
            </a:r>
            <a:r>
              <a:rPr lang="en-US" u="sng" dirty="0">
                <a:solidFill>
                  <a:schemeClr val="tx1"/>
                </a:solidFill>
              </a:rPr>
              <a:t>Partial Solution</a:t>
            </a:r>
            <a:r>
              <a:rPr lang="en-US" dirty="0" smtClean="0">
                <a:solidFill>
                  <a:schemeClr val="tx1"/>
                </a:solidFill>
              </a:rPr>
              <a:t>!</a:t>
            </a:r>
          </a:p>
          <a:p>
            <a:pPr marL="777240" lvl="1" indent="-457200">
              <a:buFont typeface="+mj-lt"/>
              <a:buAutoNum type="arabicPeriod"/>
            </a:pPr>
            <a:endParaRPr lang="en-US" sz="1000" dirty="0">
              <a:solidFill>
                <a:schemeClr val="tx1"/>
              </a:solidFill>
            </a:endParaRPr>
          </a:p>
          <a:p>
            <a:pPr marL="777240" lvl="1" indent="-457200">
              <a:buFont typeface="+mj-lt"/>
              <a:buAutoNum type="arabicPeriod"/>
            </a:pPr>
            <a:r>
              <a:rPr lang="en-US" dirty="0">
                <a:solidFill>
                  <a:schemeClr val="tx1"/>
                </a:solidFill>
              </a:rPr>
              <a:t>Enter into an FFI </a:t>
            </a:r>
            <a:r>
              <a:rPr lang="en-US" dirty="0" smtClean="0">
                <a:solidFill>
                  <a:schemeClr val="tx1"/>
                </a:solidFill>
              </a:rPr>
              <a:t>Agreement</a:t>
            </a:r>
          </a:p>
          <a:p>
            <a:pPr marL="777240" lvl="1" indent="-457200">
              <a:buFont typeface="+mj-lt"/>
              <a:buAutoNum type="arabicPeriod"/>
            </a:pPr>
            <a:endParaRPr lang="en-US" sz="1000" dirty="0">
              <a:solidFill>
                <a:schemeClr val="tx1"/>
              </a:solidFill>
            </a:endParaRPr>
          </a:p>
          <a:p>
            <a:pPr marL="777240" lvl="1" indent="-457200">
              <a:buFont typeface="+mj-lt"/>
              <a:buAutoNum type="arabicPeriod"/>
            </a:pPr>
            <a:r>
              <a:rPr lang="en-US" dirty="0">
                <a:solidFill>
                  <a:schemeClr val="tx1"/>
                </a:solidFill>
              </a:rPr>
              <a:t>Become an “Owner Documented FFI”. </a:t>
            </a:r>
          </a:p>
          <a:p>
            <a:pPr marL="1051560" lvl="2" indent="-457200">
              <a:buFont typeface="+mj-lt"/>
              <a:buAutoNum type="alphaLcPeriod"/>
            </a:pPr>
            <a:r>
              <a:rPr lang="en-US" dirty="0">
                <a:solidFill>
                  <a:schemeClr val="tx1"/>
                </a:solidFill>
              </a:rPr>
              <a:t>Reporting Statement</a:t>
            </a:r>
          </a:p>
          <a:p>
            <a:pPr marL="1051560" lvl="2" indent="-457200">
              <a:buFont typeface="+mj-lt"/>
              <a:buAutoNum type="alphaLcPeriod"/>
            </a:pPr>
            <a:r>
              <a:rPr lang="en-US" dirty="0">
                <a:solidFill>
                  <a:schemeClr val="tx1"/>
                </a:solidFill>
              </a:rPr>
              <a:t>Substitute Letter</a:t>
            </a:r>
          </a:p>
          <a:p>
            <a:pPr>
              <a:buFont typeface="Wingdings" pitchFamily="2" charset="2"/>
              <a:buChar char="q"/>
            </a:pPr>
            <a:endParaRPr lang="en-US" dirty="0" smtClean="0">
              <a:solidFill>
                <a:schemeClr val="tx1"/>
              </a:solidFill>
            </a:endParaRPr>
          </a:p>
          <a:p>
            <a:pPr marL="0" indent="0">
              <a:buNone/>
            </a:pPr>
            <a:endParaRPr lang="en-US" dirty="0">
              <a:solidFill>
                <a:schemeClr val="tx1"/>
              </a:solidFill>
            </a:endParaRPr>
          </a:p>
        </p:txBody>
      </p:sp>
      <p:sp>
        <p:nvSpPr>
          <p:cNvPr id="9" name="Title 1"/>
          <p:cNvSpPr txBox="1">
            <a:spLocks/>
          </p:cNvSpPr>
          <p:nvPr/>
        </p:nvSpPr>
        <p:spPr>
          <a:xfrm>
            <a:off x="304800" y="427038"/>
            <a:ext cx="7467600" cy="1020762"/>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How can Foreign Non-Grantor Trusts that do qualify as an FFI avoid FATCA Withholding?</a:t>
            </a:r>
            <a:endParaRPr lang="en-US" sz="4800" dirty="0"/>
          </a:p>
        </p:txBody>
      </p:sp>
      <p:sp>
        <p:nvSpPr>
          <p:cNvPr id="10"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3612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37</a:t>
            </a:fld>
            <a:endParaRPr lang="en-US" dirty="0"/>
          </a:p>
        </p:txBody>
      </p:sp>
      <p:sp>
        <p:nvSpPr>
          <p:cNvPr id="8" name="Content Placeholder 2"/>
          <p:cNvSpPr>
            <a:spLocks noGrp="1"/>
          </p:cNvSpPr>
          <p:nvPr>
            <p:ph idx="1"/>
          </p:nvPr>
        </p:nvSpPr>
        <p:spPr>
          <a:xfrm>
            <a:off x="990600" y="3352800"/>
            <a:ext cx="7772400" cy="2286000"/>
          </a:xfrm>
        </p:spPr>
        <p:txBody>
          <a:bodyPr>
            <a:normAutofit/>
          </a:bodyPr>
          <a:lstStyle/>
          <a:p>
            <a:pPr lvl="0">
              <a:buFont typeface="Wingdings" pitchFamily="2" charset="2"/>
              <a:buChar char="q"/>
            </a:pPr>
            <a:r>
              <a:rPr lang="en-US" dirty="0" smtClean="0"/>
              <a:t> </a:t>
            </a:r>
            <a:r>
              <a:rPr lang="en-US" dirty="0" smtClean="0">
                <a:solidFill>
                  <a:schemeClr val="tx1"/>
                </a:solidFill>
              </a:rPr>
              <a:t>Comments</a:t>
            </a:r>
          </a:p>
          <a:p>
            <a:pPr lvl="0">
              <a:buFont typeface="Wingdings" pitchFamily="2" charset="2"/>
              <a:buChar char="q"/>
            </a:pPr>
            <a:endParaRPr lang="en-US" dirty="0">
              <a:solidFill>
                <a:schemeClr val="tx1"/>
              </a:solidFill>
            </a:endParaRPr>
          </a:p>
          <a:p>
            <a:pPr lvl="0">
              <a:buFont typeface="Wingdings" pitchFamily="2" charset="2"/>
              <a:buChar char="q"/>
            </a:pPr>
            <a:r>
              <a:rPr lang="en-US" dirty="0" smtClean="0">
                <a:solidFill>
                  <a:schemeClr val="tx1"/>
                </a:solidFill>
              </a:rPr>
              <a:t> Is </a:t>
            </a:r>
            <a:r>
              <a:rPr lang="en-US" dirty="0">
                <a:solidFill>
                  <a:schemeClr val="tx1"/>
                </a:solidFill>
              </a:rPr>
              <a:t>the Foreign Trust a Grantor or Non-Grantor Trust</a:t>
            </a:r>
            <a:r>
              <a:rPr lang="en-US" dirty="0" smtClean="0">
                <a:solidFill>
                  <a:schemeClr val="tx1"/>
                </a:solidFill>
              </a:rPr>
              <a:t>?</a:t>
            </a:r>
            <a:endParaRPr lang="en-US" dirty="0">
              <a:solidFill>
                <a:schemeClr val="tx1"/>
              </a:solidFill>
            </a:endParaRPr>
          </a:p>
        </p:txBody>
      </p:sp>
      <p:sp>
        <p:nvSpPr>
          <p:cNvPr id="9" name="Title 1"/>
          <p:cNvSpPr txBox="1">
            <a:spLocks/>
          </p:cNvSpPr>
          <p:nvPr/>
        </p:nvSpPr>
        <p:spPr>
          <a:xfrm>
            <a:off x="304800" y="427038"/>
            <a:ext cx="7467600" cy="1020762"/>
          </a:xfrm>
          <a:prstGeom prst="rect">
            <a:avLst/>
          </a:prstGeom>
        </p:spPr>
        <p:txBody>
          <a:bodyPr vert="horz" lIns="91440" tIns="45720" rIns="91440" bIns="45720" rtlCol="0" anchor="b" anchorCtr="0">
            <a:normAutofit fontScale="77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t>Foreign Trusts as Account Holders:</a:t>
            </a:r>
          </a:p>
          <a:p>
            <a:r>
              <a:rPr lang="en-US" sz="4800" dirty="0" smtClean="0"/>
              <a:t>Who is a “Substantial Owner”</a:t>
            </a:r>
            <a:endParaRPr lang="en-US" sz="4800" dirty="0"/>
          </a:p>
        </p:txBody>
      </p:sp>
      <p:sp>
        <p:nvSpPr>
          <p:cNvPr id="11"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pic>
        <p:nvPicPr>
          <p:cNvPr id="7172" name="Picture 4" descr="http://flatworldknowledge.lardbucket.org/books/six-steps-to-job-search-success/section_12/19a959f358a71de739e4d418466f2e66.jpg">
            <a:hlinkClick r:id="rId2"/>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48000" y="1522828"/>
            <a:ext cx="2743200" cy="20585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208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172"/>
                                        </p:tgtEl>
                                        <p:attrNameLst>
                                          <p:attrName>r</p:attrName>
                                        </p:attrNameLst>
                                      </p:cBhvr>
                                    </p:animRot>
                                    <p:animRot by="-240000">
                                      <p:cBhvr>
                                        <p:cTn id="7" dur="200" fill="hold">
                                          <p:stCondLst>
                                            <p:cond delay="200"/>
                                          </p:stCondLst>
                                        </p:cTn>
                                        <p:tgtEl>
                                          <p:spTgt spid="7172"/>
                                        </p:tgtEl>
                                        <p:attrNameLst>
                                          <p:attrName>r</p:attrName>
                                        </p:attrNameLst>
                                      </p:cBhvr>
                                    </p:animRot>
                                    <p:animRot by="240000">
                                      <p:cBhvr>
                                        <p:cTn id="8" dur="200" fill="hold">
                                          <p:stCondLst>
                                            <p:cond delay="400"/>
                                          </p:stCondLst>
                                        </p:cTn>
                                        <p:tgtEl>
                                          <p:spTgt spid="7172"/>
                                        </p:tgtEl>
                                        <p:attrNameLst>
                                          <p:attrName>r</p:attrName>
                                        </p:attrNameLst>
                                      </p:cBhvr>
                                    </p:animRot>
                                    <p:animRot by="-240000">
                                      <p:cBhvr>
                                        <p:cTn id="9" dur="200" fill="hold">
                                          <p:stCondLst>
                                            <p:cond delay="600"/>
                                          </p:stCondLst>
                                        </p:cTn>
                                        <p:tgtEl>
                                          <p:spTgt spid="7172"/>
                                        </p:tgtEl>
                                        <p:attrNameLst>
                                          <p:attrName>r</p:attrName>
                                        </p:attrNameLst>
                                      </p:cBhvr>
                                    </p:animRot>
                                    <p:animRot by="120000">
                                      <p:cBhvr>
                                        <p:cTn id="10" dur="200" fill="hold">
                                          <p:stCondLst>
                                            <p:cond delay="800"/>
                                          </p:stCondLst>
                                        </p:cTn>
                                        <p:tgtEl>
                                          <p:spTgt spid="7172"/>
                                        </p:tgtEl>
                                        <p:attrNameLst>
                                          <p:attrName>r</p:attrName>
                                        </p:attrNameLst>
                                      </p:cBhvr>
                                    </p:animRot>
                                  </p:childTnLst>
                                </p:cTn>
                              </p:par>
                              <p:par>
                                <p:cTn id="11" presetID="18" presetClass="emph" presetSubtype="0" fill="hold" grpId="0" nodeType="withEffect">
                                  <p:stCondLst>
                                    <p:cond delay="0"/>
                                  </p:stCondLst>
                                  <p:iterate type="lt">
                                    <p:tmPct val="4000"/>
                                  </p:iterate>
                                  <p:childTnLst>
                                    <p:set>
                                      <p:cBhvr override="childStyle">
                                        <p:cTn id="12" dur="5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38</a:t>
            </a:fld>
            <a:endParaRPr lang="en-US" dirty="0"/>
          </a:p>
        </p:txBody>
      </p:sp>
      <p:sp>
        <p:nvSpPr>
          <p:cNvPr id="5" name="Title 1"/>
          <p:cNvSpPr txBox="1">
            <a:spLocks/>
          </p:cNvSpPr>
          <p:nvPr/>
        </p:nvSpPr>
        <p:spPr>
          <a:xfrm>
            <a:off x="304800" y="152400"/>
            <a:ext cx="7848600" cy="102076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dirty="0" smtClean="0"/>
              <a:t>Substantial Owner of a “Grantor Trust”</a:t>
            </a:r>
            <a:endParaRPr lang="en-US" sz="3900" dirty="0"/>
          </a:p>
        </p:txBody>
      </p:sp>
      <p:sp>
        <p:nvSpPr>
          <p:cNvPr id="9" name="Content Placeholder 2"/>
          <p:cNvSpPr>
            <a:spLocks noGrp="1"/>
          </p:cNvSpPr>
          <p:nvPr>
            <p:ph idx="1"/>
          </p:nvPr>
        </p:nvSpPr>
        <p:spPr>
          <a:xfrm>
            <a:off x="1424100" y="1295400"/>
            <a:ext cx="2690700" cy="4343400"/>
          </a:xfrm>
        </p:spPr>
        <p:txBody>
          <a:bodyPr>
            <a:normAutofit/>
          </a:bodyPr>
          <a:lstStyle/>
          <a:p>
            <a:pPr lvl="0">
              <a:buFont typeface="Wingdings" pitchFamily="2" charset="2"/>
              <a:buChar char="q"/>
            </a:pPr>
            <a:r>
              <a:rPr lang="en-US" dirty="0" smtClean="0">
                <a:solidFill>
                  <a:schemeClr val="tx1"/>
                </a:solidFill>
              </a:rPr>
              <a:t> Straight-forward:</a:t>
            </a:r>
            <a:endParaRPr lang="en-US" dirty="0">
              <a:solidFill>
                <a:schemeClr val="tx1"/>
              </a:solidFill>
            </a:endParaRPr>
          </a:p>
          <a:p>
            <a:pPr marL="320040" lvl="1" indent="0">
              <a:buNone/>
            </a:pPr>
            <a:r>
              <a:rPr lang="en-US" dirty="0">
                <a:solidFill>
                  <a:schemeClr val="tx1"/>
                </a:solidFill>
              </a:rPr>
              <a:t>A substantial owner is any specified U.S. person that is treated as the “owner” of the </a:t>
            </a:r>
            <a:r>
              <a:rPr lang="en-US" dirty="0" smtClean="0">
                <a:solidFill>
                  <a:schemeClr val="tx1"/>
                </a:solidFill>
              </a:rPr>
              <a:t>trust </a:t>
            </a:r>
            <a:r>
              <a:rPr lang="en-US" dirty="0">
                <a:solidFill>
                  <a:schemeClr val="tx1"/>
                </a:solidFill>
              </a:rPr>
              <a:t>for U.S. tax purposes. </a:t>
            </a:r>
          </a:p>
        </p:txBody>
      </p:sp>
      <p:pic>
        <p:nvPicPr>
          <p:cNvPr id="3074" name="Picture 2" descr="http://www.buzzle.com/img/articleImages/432118-32411-34.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2438400"/>
            <a:ext cx="1573145" cy="236309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21589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par>
                                <p:cTn id="11" presetID="18" presetClass="emph" presetSubtype="0" fill="hold" grpId="0" nodeType="withEffect">
                                  <p:stCondLst>
                                    <p:cond delay="0"/>
                                  </p:stCondLst>
                                  <p:iterate type="lt">
                                    <p:tmPct val="4000"/>
                                  </p:iterate>
                                  <p:childTnLst>
                                    <p:set>
                                      <p:cBhvr override="childStyle">
                                        <p:cTn id="12"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39</a:t>
            </a:fld>
            <a:endParaRPr lang="en-US" dirty="0"/>
          </a:p>
        </p:txBody>
      </p:sp>
      <p:sp>
        <p:nvSpPr>
          <p:cNvPr id="3" name="Content Placeholder 2"/>
          <p:cNvSpPr>
            <a:spLocks noGrp="1"/>
          </p:cNvSpPr>
          <p:nvPr>
            <p:ph idx="1"/>
          </p:nvPr>
        </p:nvSpPr>
        <p:spPr>
          <a:xfrm>
            <a:off x="838200" y="1828800"/>
            <a:ext cx="7772400" cy="2667000"/>
          </a:xfrm>
        </p:spPr>
        <p:txBody>
          <a:bodyPr>
            <a:normAutofit fontScale="92500"/>
          </a:bodyPr>
          <a:lstStyle/>
          <a:p>
            <a:pPr lvl="0">
              <a:buFont typeface="Wingdings" pitchFamily="2" charset="2"/>
              <a:buChar char="q"/>
            </a:pPr>
            <a:r>
              <a:rPr lang="en-US" dirty="0"/>
              <a:t> </a:t>
            </a:r>
            <a:r>
              <a:rPr lang="en-US" dirty="0" smtClean="0">
                <a:solidFill>
                  <a:schemeClr val="tx1"/>
                </a:solidFill>
              </a:rPr>
              <a:t>What </a:t>
            </a:r>
            <a:r>
              <a:rPr lang="en-US" dirty="0">
                <a:solidFill>
                  <a:schemeClr val="tx1"/>
                </a:solidFill>
              </a:rPr>
              <a:t>is a Substantial </a:t>
            </a:r>
            <a:r>
              <a:rPr lang="en-US" dirty="0" smtClean="0">
                <a:solidFill>
                  <a:schemeClr val="tx1"/>
                </a:solidFill>
              </a:rPr>
              <a:t>U.S. </a:t>
            </a:r>
            <a:r>
              <a:rPr lang="en-US" dirty="0">
                <a:solidFill>
                  <a:schemeClr val="tx1"/>
                </a:solidFill>
              </a:rPr>
              <a:t>Owner in the context of a Foreign Non-Grantor’s Trust?</a:t>
            </a:r>
          </a:p>
          <a:p>
            <a:endParaRPr lang="en-US" dirty="0">
              <a:solidFill>
                <a:schemeClr val="tx1"/>
              </a:solidFill>
            </a:endParaRPr>
          </a:p>
          <a:p>
            <a:pPr lvl="0">
              <a:buFont typeface="Wingdings" pitchFamily="2" charset="2"/>
              <a:buChar char="q"/>
            </a:pPr>
            <a:r>
              <a:rPr lang="en-US" dirty="0" smtClean="0">
                <a:solidFill>
                  <a:schemeClr val="tx1"/>
                </a:solidFill>
              </a:rPr>
              <a:t> What </a:t>
            </a:r>
            <a:r>
              <a:rPr lang="en-US" dirty="0">
                <a:solidFill>
                  <a:schemeClr val="tx1"/>
                </a:solidFill>
              </a:rPr>
              <a:t>is a “beneficial interest” in a Foreign Non-Grantor’s Trust</a:t>
            </a:r>
          </a:p>
          <a:p>
            <a:pPr lvl="1"/>
            <a:r>
              <a:rPr lang="en-US" sz="2400" dirty="0">
                <a:solidFill>
                  <a:schemeClr val="tx1"/>
                </a:solidFill>
              </a:rPr>
              <a:t>Determination turns on whether the Foreign Non-Grantor Trust requires </a:t>
            </a:r>
            <a:r>
              <a:rPr lang="en-US" sz="2400" u="sng" dirty="0">
                <a:solidFill>
                  <a:schemeClr val="tx1"/>
                </a:solidFill>
              </a:rPr>
              <a:t>mandatory</a:t>
            </a:r>
            <a:r>
              <a:rPr lang="en-US" sz="2400" dirty="0">
                <a:solidFill>
                  <a:schemeClr val="tx1"/>
                </a:solidFill>
              </a:rPr>
              <a:t> or </a:t>
            </a:r>
            <a:r>
              <a:rPr lang="en-US" sz="2400" u="sng" dirty="0">
                <a:solidFill>
                  <a:schemeClr val="tx1"/>
                </a:solidFill>
              </a:rPr>
              <a:t>discretionary</a:t>
            </a:r>
            <a:r>
              <a:rPr lang="en-US" sz="2400" dirty="0">
                <a:solidFill>
                  <a:schemeClr val="tx1"/>
                </a:solidFill>
              </a:rPr>
              <a:t> distributions. </a:t>
            </a:r>
          </a:p>
          <a:p>
            <a:pPr marL="0" indent="0">
              <a:buNone/>
            </a:pPr>
            <a:endParaRPr lang="en-US" dirty="0"/>
          </a:p>
        </p:txBody>
      </p:sp>
      <p:sp>
        <p:nvSpPr>
          <p:cNvPr id="5" name="Title 1"/>
          <p:cNvSpPr txBox="1">
            <a:spLocks/>
          </p:cNvSpPr>
          <p:nvPr/>
        </p:nvSpPr>
        <p:spPr>
          <a:xfrm>
            <a:off x="304800" y="152400"/>
            <a:ext cx="8305800" cy="1020762"/>
          </a:xfrm>
          <a:prstGeom prst="rect">
            <a:avLst/>
          </a:prstGeom>
        </p:spPr>
        <p:txBody>
          <a:bodyPr vert="horz" lIns="91440" tIns="45720" rIns="91440" bIns="45720" rtlCol="0" anchor="b" anchorCtr="0">
            <a:normAutofit fontScale="92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dirty="0" smtClean="0"/>
              <a:t>Substantial Owner of a “Non-Grantor Trust”</a:t>
            </a:r>
            <a:endParaRPr lang="en-US" sz="39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28599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71707" y="5715000"/>
            <a:ext cx="762000" cy="365125"/>
          </a:xfrm>
        </p:spPr>
        <p:txBody>
          <a:bodyPr/>
          <a:lstStyle/>
          <a:p>
            <a:fld id="{BFEBEB0A-9E3D-4B14-9782-E2AE3DA60D96}" type="slidenum">
              <a:rPr lang="en-US" smtClean="0"/>
              <a:pPr/>
              <a:t>4</a:t>
            </a:fld>
            <a:endParaRPr lang="en-US" dirty="0"/>
          </a:p>
        </p:txBody>
      </p:sp>
      <p:sp>
        <p:nvSpPr>
          <p:cNvPr id="5" name="TextBox 4"/>
          <p:cNvSpPr txBox="1"/>
          <p:nvPr/>
        </p:nvSpPr>
        <p:spPr>
          <a:xfrm>
            <a:off x="540748" y="3393773"/>
            <a:ext cx="1088760" cy="523220"/>
          </a:xfrm>
          <a:prstGeom prst="rect">
            <a:avLst/>
          </a:prstGeom>
          <a:noFill/>
        </p:spPr>
        <p:txBody>
          <a:bodyPr wrap="none" rtlCol="0">
            <a:spAutoFit/>
          </a:bodyPr>
          <a:lstStyle/>
          <a:p>
            <a:r>
              <a:rPr lang="en-US" sz="1400" dirty="0" smtClean="0"/>
              <a:t>Withholding</a:t>
            </a:r>
          </a:p>
          <a:p>
            <a:r>
              <a:rPr lang="en-US" sz="1400" dirty="0" smtClean="0"/>
              <a:t> Agent</a:t>
            </a:r>
            <a:endParaRPr lang="es-CO" sz="1400" dirty="0"/>
          </a:p>
        </p:txBody>
      </p:sp>
      <p:cxnSp>
        <p:nvCxnSpPr>
          <p:cNvPr id="6" name="Straight Arrow Connector 5"/>
          <p:cNvCxnSpPr>
            <a:endCxn id="8" idx="1"/>
          </p:cNvCxnSpPr>
          <p:nvPr/>
        </p:nvCxnSpPr>
        <p:spPr>
          <a:xfrm flipV="1">
            <a:off x="1600200" y="3014326"/>
            <a:ext cx="864728" cy="591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00200" y="3605370"/>
            <a:ext cx="816036" cy="670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64928" y="2783493"/>
            <a:ext cx="1409700" cy="461665"/>
          </a:xfrm>
          <a:prstGeom prst="rect">
            <a:avLst/>
          </a:prstGeom>
          <a:noFill/>
        </p:spPr>
        <p:txBody>
          <a:bodyPr wrap="square" rtlCol="0">
            <a:spAutoFit/>
          </a:bodyPr>
          <a:lstStyle/>
          <a:p>
            <a:r>
              <a:rPr lang="en-US" sz="1200" dirty="0" smtClean="0"/>
              <a:t>Payment Subject to </a:t>
            </a:r>
          </a:p>
          <a:p>
            <a:r>
              <a:rPr lang="en-US" sz="1200" dirty="0" smtClean="0"/>
              <a:t>Withholding at 30%</a:t>
            </a:r>
            <a:endParaRPr lang="es-CO" sz="1200" dirty="0"/>
          </a:p>
        </p:txBody>
      </p:sp>
      <p:sp>
        <p:nvSpPr>
          <p:cNvPr id="9" name="TextBox 8"/>
          <p:cNvSpPr txBox="1"/>
          <p:nvPr/>
        </p:nvSpPr>
        <p:spPr>
          <a:xfrm>
            <a:off x="2416236" y="3952342"/>
            <a:ext cx="1409700" cy="646331"/>
          </a:xfrm>
          <a:prstGeom prst="rect">
            <a:avLst/>
          </a:prstGeom>
          <a:noFill/>
        </p:spPr>
        <p:txBody>
          <a:bodyPr wrap="square" rtlCol="0">
            <a:spAutoFit/>
          </a:bodyPr>
          <a:lstStyle/>
          <a:p>
            <a:r>
              <a:rPr lang="en-US" sz="1200" dirty="0" smtClean="0"/>
              <a:t>Payment Not Subject to </a:t>
            </a:r>
          </a:p>
          <a:p>
            <a:r>
              <a:rPr lang="en-US" sz="1200" dirty="0" smtClean="0"/>
              <a:t>Withholding at 30%</a:t>
            </a:r>
            <a:endParaRPr lang="es-CO" sz="1200" dirty="0"/>
          </a:p>
        </p:txBody>
      </p:sp>
      <p:cxnSp>
        <p:nvCxnSpPr>
          <p:cNvPr id="10" name="Straight Arrow Connector 9"/>
          <p:cNvCxnSpPr>
            <a:stCxn id="19" idx="3"/>
          </p:cNvCxnSpPr>
          <p:nvPr/>
        </p:nvCxnSpPr>
        <p:spPr>
          <a:xfrm flipV="1">
            <a:off x="4675414" y="2020952"/>
            <a:ext cx="725211" cy="554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02729" y="1734896"/>
            <a:ext cx="1409700" cy="461665"/>
          </a:xfrm>
          <a:prstGeom prst="rect">
            <a:avLst/>
          </a:prstGeom>
          <a:noFill/>
        </p:spPr>
        <p:txBody>
          <a:bodyPr wrap="square" rtlCol="0">
            <a:spAutoFit/>
          </a:bodyPr>
          <a:lstStyle/>
          <a:p>
            <a:r>
              <a:rPr lang="en-US" sz="1200" dirty="0" smtClean="0"/>
              <a:t>FFI Complies with FATCA</a:t>
            </a:r>
            <a:endParaRPr lang="es-CO" sz="1200" dirty="0"/>
          </a:p>
        </p:txBody>
      </p:sp>
      <p:cxnSp>
        <p:nvCxnSpPr>
          <p:cNvPr id="12" name="Straight Arrow Connector 11"/>
          <p:cNvCxnSpPr>
            <a:stCxn id="19" idx="3"/>
            <a:endCxn id="13" idx="1"/>
          </p:cNvCxnSpPr>
          <p:nvPr/>
        </p:nvCxnSpPr>
        <p:spPr>
          <a:xfrm>
            <a:off x="4675414" y="2575725"/>
            <a:ext cx="725211" cy="337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00625" y="2589707"/>
            <a:ext cx="1409700" cy="646331"/>
          </a:xfrm>
          <a:prstGeom prst="rect">
            <a:avLst/>
          </a:prstGeom>
          <a:noFill/>
        </p:spPr>
        <p:txBody>
          <a:bodyPr wrap="square" rtlCol="0">
            <a:spAutoFit/>
          </a:bodyPr>
          <a:lstStyle/>
          <a:p>
            <a:r>
              <a:rPr lang="en-US" sz="1200" dirty="0" smtClean="0"/>
              <a:t>FFI Does not comply with FATCA</a:t>
            </a:r>
            <a:endParaRPr lang="es-CO" sz="1200" dirty="0"/>
          </a:p>
        </p:txBody>
      </p:sp>
      <p:cxnSp>
        <p:nvCxnSpPr>
          <p:cNvPr id="14" name="Straight Arrow Connector 13"/>
          <p:cNvCxnSpPr/>
          <p:nvPr/>
        </p:nvCxnSpPr>
        <p:spPr>
          <a:xfrm>
            <a:off x="6904264" y="1796794"/>
            <a:ext cx="647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08421" y="1688730"/>
            <a:ext cx="1409700" cy="276999"/>
          </a:xfrm>
          <a:prstGeom prst="rect">
            <a:avLst/>
          </a:prstGeom>
          <a:noFill/>
        </p:spPr>
        <p:txBody>
          <a:bodyPr wrap="square" rtlCol="0">
            <a:spAutoFit/>
          </a:bodyPr>
          <a:lstStyle/>
          <a:p>
            <a:r>
              <a:rPr lang="en-US" sz="1200" dirty="0" smtClean="0"/>
              <a:t>No withholding</a:t>
            </a:r>
            <a:endParaRPr lang="es-CO" sz="1200" dirty="0"/>
          </a:p>
        </p:txBody>
      </p:sp>
      <p:sp>
        <p:nvSpPr>
          <p:cNvPr id="16" name="TextBox 15"/>
          <p:cNvSpPr txBox="1"/>
          <p:nvPr/>
        </p:nvSpPr>
        <p:spPr>
          <a:xfrm>
            <a:off x="7581899" y="2807530"/>
            <a:ext cx="1409700" cy="276999"/>
          </a:xfrm>
          <a:prstGeom prst="rect">
            <a:avLst/>
          </a:prstGeom>
          <a:noFill/>
        </p:spPr>
        <p:txBody>
          <a:bodyPr wrap="square" rtlCol="0">
            <a:spAutoFit/>
          </a:bodyPr>
          <a:lstStyle/>
          <a:p>
            <a:r>
              <a:rPr lang="en-US" sz="1200" dirty="0" smtClean="0"/>
              <a:t>Withholding at 30%</a:t>
            </a:r>
            <a:endParaRPr lang="es-CO" sz="1200" dirty="0"/>
          </a:p>
        </p:txBody>
      </p:sp>
      <p:cxnSp>
        <p:nvCxnSpPr>
          <p:cNvPr id="17" name="Straight Arrow Connector 16"/>
          <p:cNvCxnSpPr/>
          <p:nvPr/>
        </p:nvCxnSpPr>
        <p:spPr>
          <a:xfrm>
            <a:off x="6740979" y="2921441"/>
            <a:ext cx="647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25936" y="2570712"/>
            <a:ext cx="422017" cy="532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07328" y="2437225"/>
            <a:ext cx="468086" cy="276999"/>
          </a:xfrm>
          <a:prstGeom prst="rect">
            <a:avLst/>
          </a:prstGeom>
          <a:noFill/>
        </p:spPr>
        <p:txBody>
          <a:bodyPr wrap="square" rtlCol="0">
            <a:spAutoFit/>
          </a:bodyPr>
          <a:lstStyle/>
          <a:p>
            <a:r>
              <a:rPr lang="en-US" sz="1200" dirty="0" smtClean="0"/>
              <a:t>FFI</a:t>
            </a:r>
            <a:endParaRPr lang="es-CO" sz="1200" dirty="0"/>
          </a:p>
        </p:txBody>
      </p:sp>
      <p:cxnSp>
        <p:nvCxnSpPr>
          <p:cNvPr id="20" name="Straight Arrow Connector 19"/>
          <p:cNvCxnSpPr>
            <a:stCxn id="29" idx="2"/>
          </p:cNvCxnSpPr>
          <p:nvPr/>
        </p:nvCxnSpPr>
        <p:spPr>
          <a:xfrm>
            <a:off x="4680782" y="4042820"/>
            <a:ext cx="375436" cy="48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38057" y="3860010"/>
            <a:ext cx="1409700" cy="830997"/>
          </a:xfrm>
          <a:prstGeom prst="rect">
            <a:avLst/>
          </a:prstGeom>
          <a:noFill/>
        </p:spPr>
        <p:txBody>
          <a:bodyPr wrap="square" rtlCol="0">
            <a:spAutoFit/>
          </a:bodyPr>
          <a:lstStyle/>
          <a:p>
            <a:r>
              <a:rPr lang="en-US" sz="1200" dirty="0" smtClean="0"/>
              <a:t>NFFE certifies that</a:t>
            </a:r>
          </a:p>
          <a:p>
            <a:r>
              <a:rPr lang="en-US" sz="1200" dirty="0" smtClean="0"/>
              <a:t>it does not have over 10% US ownership</a:t>
            </a:r>
            <a:endParaRPr lang="es-CO" sz="1200" dirty="0"/>
          </a:p>
        </p:txBody>
      </p:sp>
      <p:cxnSp>
        <p:nvCxnSpPr>
          <p:cNvPr id="22" name="Straight Arrow Connector 21"/>
          <p:cNvCxnSpPr>
            <a:stCxn id="29" idx="2"/>
          </p:cNvCxnSpPr>
          <p:nvPr/>
        </p:nvCxnSpPr>
        <p:spPr>
          <a:xfrm>
            <a:off x="4680782" y="4042820"/>
            <a:ext cx="587904" cy="1033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88579" y="4156978"/>
            <a:ext cx="647700"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47857" y="4012592"/>
            <a:ext cx="1409700" cy="276999"/>
          </a:xfrm>
          <a:prstGeom prst="rect">
            <a:avLst/>
          </a:prstGeom>
          <a:noFill/>
        </p:spPr>
        <p:txBody>
          <a:bodyPr wrap="square" rtlCol="0">
            <a:spAutoFit/>
          </a:bodyPr>
          <a:lstStyle/>
          <a:p>
            <a:r>
              <a:rPr lang="en-US" sz="1200" dirty="0"/>
              <a:t>No withholding</a:t>
            </a:r>
            <a:endParaRPr lang="es-CO" sz="1200" dirty="0"/>
          </a:p>
        </p:txBody>
      </p:sp>
      <p:sp>
        <p:nvSpPr>
          <p:cNvPr id="25" name="TextBox 24"/>
          <p:cNvSpPr txBox="1"/>
          <p:nvPr/>
        </p:nvSpPr>
        <p:spPr>
          <a:xfrm>
            <a:off x="7508421" y="4938087"/>
            <a:ext cx="1409700" cy="461665"/>
          </a:xfrm>
          <a:prstGeom prst="rect">
            <a:avLst/>
          </a:prstGeom>
          <a:noFill/>
        </p:spPr>
        <p:txBody>
          <a:bodyPr wrap="square" rtlCol="0">
            <a:spAutoFit/>
          </a:bodyPr>
          <a:lstStyle/>
          <a:p>
            <a:r>
              <a:rPr lang="en-US" sz="1200" dirty="0"/>
              <a:t>Withholding at 30%</a:t>
            </a:r>
            <a:endParaRPr lang="es-CO" sz="1200" dirty="0"/>
          </a:p>
        </p:txBody>
      </p:sp>
      <p:cxnSp>
        <p:nvCxnSpPr>
          <p:cNvPr id="26" name="Straight Arrow Connector 25"/>
          <p:cNvCxnSpPr/>
          <p:nvPr/>
        </p:nvCxnSpPr>
        <p:spPr>
          <a:xfrm>
            <a:off x="6678386" y="5076587"/>
            <a:ext cx="647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68686" y="4967222"/>
            <a:ext cx="1409700" cy="1015663"/>
          </a:xfrm>
          <a:prstGeom prst="rect">
            <a:avLst/>
          </a:prstGeom>
          <a:noFill/>
        </p:spPr>
        <p:txBody>
          <a:bodyPr wrap="square" rtlCol="0">
            <a:spAutoFit/>
          </a:bodyPr>
          <a:lstStyle/>
          <a:p>
            <a:r>
              <a:rPr lang="en-US" sz="1200" dirty="0" smtClean="0"/>
              <a:t>NFFE fails to certify that</a:t>
            </a:r>
          </a:p>
          <a:p>
            <a:r>
              <a:rPr lang="en-US" sz="1200" dirty="0"/>
              <a:t>i</a:t>
            </a:r>
            <a:r>
              <a:rPr lang="en-US" sz="1200" dirty="0" smtClean="0"/>
              <a:t>t does not have over 10% US ownership</a:t>
            </a:r>
            <a:endParaRPr lang="es-CO" sz="1200" dirty="0"/>
          </a:p>
        </p:txBody>
      </p:sp>
      <p:cxnSp>
        <p:nvCxnSpPr>
          <p:cNvPr id="28" name="Straight Arrow Connector 27"/>
          <p:cNvCxnSpPr/>
          <p:nvPr/>
        </p:nvCxnSpPr>
        <p:spPr>
          <a:xfrm>
            <a:off x="3825936" y="3103529"/>
            <a:ext cx="598813" cy="662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58169" y="3765821"/>
            <a:ext cx="645225" cy="276999"/>
          </a:xfrm>
          <a:prstGeom prst="rect">
            <a:avLst/>
          </a:prstGeom>
          <a:noFill/>
        </p:spPr>
        <p:txBody>
          <a:bodyPr wrap="square" rtlCol="0">
            <a:spAutoFit/>
          </a:bodyPr>
          <a:lstStyle/>
          <a:p>
            <a:r>
              <a:rPr lang="en-US" sz="1200" dirty="0" smtClean="0"/>
              <a:t>NFFE</a:t>
            </a:r>
            <a:endParaRPr lang="es-CO" sz="1200" dirty="0"/>
          </a:p>
        </p:txBody>
      </p:sp>
      <p:sp>
        <p:nvSpPr>
          <p:cNvPr id="30" name="Title 1"/>
          <p:cNvSpPr>
            <a:spLocks noGrp="1"/>
          </p:cNvSpPr>
          <p:nvPr>
            <p:ph type="title"/>
          </p:nvPr>
        </p:nvSpPr>
        <p:spPr>
          <a:xfrm>
            <a:off x="914400" y="-30162"/>
            <a:ext cx="7467600" cy="1020762"/>
          </a:xfrm>
        </p:spPr>
        <p:txBody>
          <a:bodyPr>
            <a:noAutofit/>
          </a:bodyPr>
          <a:lstStyle/>
          <a:p>
            <a:r>
              <a:rPr lang="en-US" sz="2800" dirty="0" smtClean="0"/>
              <a:t>Mechanics of Compliance for Withholding Agent </a:t>
            </a:r>
            <a:endParaRPr lang="en-US" sz="2800" dirty="0"/>
          </a:p>
        </p:txBody>
      </p:sp>
      <p:sp>
        <p:nvSpPr>
          <p:cNvPr id="3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8048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3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40</a:t>
            </a:fld>
            <a:endParaRPr lang="en-US" dirty="0"/>
          </a:p>
        </p:txBody>
      </p:sp>
      <p:sp>
        <p:nvSpPr>
          <p:cNvPr id="3" name="Content Placeholder 2"/>
          <p:cNvSpPr>
            <a:spLocks noGrp="1"/>
          </p:cNvSpPr>
          <p:nvPr>
            <p:ph idx="1"/>
          </p:nvPr>
        </p:nvSpPr>
        <p:spPr>
          <a:xfrm>
            <a:off x="838200" y="1676400"/>
            <a:ext cx="8001000" cy="3962400"/>
          </a:xfrm>
        </p:spPr>
        <p:txBody>
          <a:bodyPr>
            <a:normAutofit/>
          </a:bodyPr>
          <a:lstStyle/>
          <a:p>
            <a:pPr lvl="0">
              <a:buFont typeface="Wingdings" pitchFamily="2" charset="2"/>
              <a:buChar char="q"/>
            </a:pPr>
            <a:r>
              <a:rPr lang="en-US" dirty="0">
                <a:solidFill>
                  <a:schemeClr val="tx1"/>
                </a:solidFill>
              </a:rPr>
              <a:t> </a:t>
            </a:r>
            <a:r>
              <a:rPr lang="en-US" dirty="0" smtClean="0">
                <a:solidFill>
                  <a:schemeClr val="tx1"/>
                </a:solidFill>
              </a:rPr>
              <a:t>What </a:t>
            </a:r>
            <a:r>
              <a:rPr lang="en-US" dirty="0">
                <a:solidFill>
                  <a:schemeClr val="tx1"/>
                </a:solidFill>
              </a:rPr>
              <a:t>is a mandatory distribution?</a:t>
            </a:r>
          </a:p>
          <a:p>
            <a:pPr lvl="2"/>
            <a:r>
              <a:rPr lang="en-US" sz="2200" dirty="0">
                <a:solidFill>
                  <a:schemeClr val="tx1"/>
                </a:solidFill>
              </a:rPr>
              <a:t>Facts and Circumstances</a:t>
            </a:r>
          </a:p>
          <a:p>
            <a:endParaRPr lang="en-US" dirty="0">
              <a:solidFill>
                <a:schemeClr val="tx1"/>
              </a:solidFill>
            </a:endParaRPr>
          </a:p>
          <a:p>
            <a:pPr lvl="0">
              <a:buFont typeface="Wingdings" pitchFamily="2" charset="2"/>
              <a:buChar char="q"/>
            </a:pPr>
            <a:r>
              <a:rPr lang="en-US" dirty="0" smtClean="0">
                <a:solidFill>
                  <a:schemeClr val="tx1"/>
                </a:solidFill>
              </a:rPr>
              <a:t> Calculation </a:t>
            </a:r>
            <a:r>
              <a:rPr lang="en-US" dirty="0">
                <a:solidFill>
                  <a:schemeClr val="tx1"/>
                </a:solidFill>
              </a:rPr>
              <a:t>of value of mandatory distribution right</a:t>
            </a:r>
          </a:p>
          <a:p>
            <a:pPr lvl="2"/>
            <a:r>
              <a:rPr lang="en-US" sz="2200" dirty="0">
                <a:solidFill>
                  <a:schemeClr val="tx1"/>
                </a:solidFill>
              </a:rPr>
              <a:t>IRS valuation </a:t>
            </a:r>
            <a:r>
              <a:rPr lang="en-US" sz="2200" dirty="0" smtClean="0">
                <a:solidFill>
                  <a:schemeClr val="tx1"/>
                </a:solidFill>
              </a:rPr>
              <a:t>tables</a:t>
            </a:r>
          </a:p>
          <a:p>
            <a:pPr lvl="1"/>
            <a:endParaRPr lang="en-US" sz="2400" dirty="0">
              <a:solidFill>
                <a:schemeClr val="tx1"/>
              </a:solidFill>
            </a:endParaRPr>
          </a:p>
          <a:p>
            <a:pPr lvl="0">
              <a:buFont typeface="Wingdings" pitchFamily="2" charset="2"/>
              <a:buChar char="q"/>
            </a:pPr>
            <a:r>
              <a:rPr lang="en-US" dirty="0" smtClean="0">
                <a:solidFill>
                  <a:schemeClr val="tx1"/>
                </a:solidFill>
              </a:rPr>
              <a:t> Application </a:t>
            </a:r>
            <a:r>
              <a:rPr lang="en-US" dirty="0">
                <a:solidFill>
                  <a:schemeClr val="tx1"/>
                </a:solidFill>
              </a:rPr>
              <a:t>of 10% test</a:t>
            </a:r>
            <a:r>
              <a:rPr lang="en-US" dirty="0" smtClean="0">
                <a:solidFill>
                  <a:schemeClr val="tx1"/>
                </a:solidFill>
              </a:rPr>
              <a:t>:</a:t>
            </a:r>
          </a:p>
          <a:p>
            <a:pPr lvl="2"/>
            <a:r>
              <a:rPr lang="en-US" sz="2200" dirty="0" smtClean="0">
                <a:solidFill>
                  <a:schemeClr val="tx1"/>
                </a:solidFill>
              </a:rPr>
              <a:t>Conjunctive </a:t>
            </a:r>
            <a:r>
              <a:rPr lang="en-US" sz="2200" dirty="0">
                <a:solidFill>
                  <a:schemeClr val="tx1"/>
                </a:solidFill>
              </a:rPr>
              <a:t>test, subject to a de-</a:t>
            </a:r>
            <a:r>
              <a:rPr lang="en-US" sz="2200" dirty="0" err="1">
                <a:solidFill>
                  <a:schemeClr val="tx1"/>
                </a:solidFill>
              </a:rPr>
              <a:t>minimus</a:t>
            </a:r>
            <a:r>
              <a:rPr lang="en-US" sz="2200" dirty="0">
                <a:solidFill>
                  <a:schemeClr val="tx1"/>
                </a:solidFill>
              </a:rPr>
              <a:t> amount of $50,000</a:t>
            </a:r>
          </a:p>
        </p:txBody>
      </p:sp>
      <p:sp>
        <p:nvSpPr>
          <p:cNvPr id="5" name="Title 1"/>
          <p:cNvSpPr txBox="1">
            <a:spLocks/>
          </p:cNvSpPr>
          <p:nvPr/>
        </p:nvSpPr>
        <p:spPr>
          <a:xfrm>
            <a:off x="304800" y="503238"/>
            <a:ext cx="8305800" cy="1020762"/>
          </a:xfrm>
          <a:prstGeom prst="rect">
            <a:avLst/>
          </a:prstGeom>
        </p:spPr>
        <p:txBody>
          <a:bodyPr vert="horz" lIns="91440" tIns="45720" rIns="91440" bIns="45720" rtlCol="0" anchor="b" anchorCtr="0">
            <a:normAutofit fontScale="9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dirty="0" smtClean="0"/>
              <a:t>Substantial Owner of a “Non-Grantor Trust”</a:t>
            </a:r>
          </a:p>
          <a:p>
            <a:r>
              <a:rPr lang="en-US" sz="3900" dirty="0" smtClean="0"/>
              <a:t>Mandatory Distributions</a:t>
            </a:r>
            <a:endParaRPr lang="en-US" sz="39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0244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41</a:t>
            </a:fld>
            <a:endParaRPr lang="en-US" dirty="0"/>
          </a:p>
        </p:txBody>
      </p:sp>
      <p:sp>
        <p:nvSpPr>
          <p:cNvPr id="3" name="Content Placeholder 2"/>
          <p:cNvSpPr>
            <a:spLocks noGrp="1"/>
          </p:cNvSpPr>
          <p:nvPr>
            <p:ph idx="1"/>
          </p:nvPr>
        </p:nvSpPr>
        <p:spPr>
          <a:xfrm>
            <a:off x="838200" y="1905000"/>
            <a:ext cx="7772400" cy="2667000"/>
          </a:xfrm>
        </p:spPr>
        <p:txBody>
          <a:bodyPr>
            <a:normAutofit/>
          </a:bodyPr>
          <a:lstStyle/>
          <a:p>
            <a:pPr lvl="0">
              <a:buFont typeface="Wingdings" pitchFamily="2" charset="2"/>
              <a:buChar char="q"/>
            </a:pPr>
            <a:r>
              <a:rPr lang="en-US" dirty="0" smtClean="0">
                <a:solidFill>
                  <a:schemeClr val="tx1"/>
                </a:solidFill>
              </a:rPr>
              <a:t> Calculation </a:t>
            </a:r>
            <a:r>
              <a:rPr lang="en-US" dirty="0">
                <a:solidFill>
                  <a:schemeClr val="tx1"/>
                </a:solidFill>
              </a:rPr>
              <a:t>of value of discretionary distribution right.</a:t>
            </a:r>
          </a:p>
          <a:p>
            <a:endParaRPr lang="en-US" dirty="0">
              <a:solidFill>
                <a:schemeClr val="tx1"/>
              </a:solidFill>
            </a:endParaRPr>
          </a:p>
          <a:p>
            <a:pPr lvl="0">
              <a:buFont typeface="Wingdings" pitchFamily="2" charset="2"/>
              <a:buChar char="q"/>
            </a:pPr>
            <a:r>
              <a:rPr lang="en-US" dirty="0" smtClean="0">
                <a:solidFill>
                  <a:schemeClr val="tx1"/>
                </a:solidFill>
              </a:rPr>
              <a:t> Application </a:t>
            </a:r>
            <a:r>
              <a:rPr lang="en-US" dirty="0">
                <a:solidFill>
                  <a:schemeClr val="tx1"/>
                </a:solidFill>
              </a:rPr>
              <a:t>of 10% test:</a:t>
            </a:r>
          </a:p>
          <a:p>
            <a:pPr marL="1051560" lvl="2" indent="-457200">
              <a:buFont typeface="+mj-lt"/>
              <a:buAutoNum type="alphaLcPeriod"/>
            </a:pPr>
            <a:r>
              <a:rPr lang="en-US" sz="2100" dirty="0">
                <a:solidFill>
                  <a:schemeClr val="tx1"/>
                </a:solidFill>
              </a:rPr>
              <a:t>Conjunctive test, subject to a de-</a:t>
            </a:r>
            <a:r>
              <a:rPr lang="en-US" sz="2100" dirty="0" err="1">
                <a:solidFill>
                  <a:schemeClr val="tx1"/>
                </a:solidFill>
              </a:rPr>
              <a:t>minimus</a:t>
            </a:r>
            <a:r>
              <a:rPr lang="en-US" sz="2100" dirty="0">
                <a:solidFill>
                  <a:schemeClr val="tx1"/>
                </a:solidFill>
              </a:rPr>
              <a:t> amount of $10,000</a:t>
            </a:r>
          </a:p>
          <a:p>
            <a:pPr marL="0" indent="0">
              <a:buNone/>
            </a:pPr>
            <a:endParaRPr lang="en-US" dirty="0"/>
          </a:p>
        </p:txBody>
      </p:sp>
      <p:sp>
        <p:nvSpPr>
          <p:cNvPr id="5" name="Title 1"/>
          <p:cNvSpPr txBox="1">
            <a:spLocks/>
          </p:cNvSpPr>
          <p:nvPr/>
        </p:nvSpPr>
        <p:spPr>
          <a:xfrm>
            <a:off x="304800" y="381000"/>
            <a:ext cx="8305800" cy="1020762"/>
          </a:xfrm>
          <a:prstGeom prst="rect">
            <a:avLst/>
          </a:prstGeom>
        </p:spPr>
        <p:txBody>
          <a:bodyPr vert="horz" lIns="91440" tIns="45720" rIns="91440" bIns="45720" rtlCol="0" anchor="b" anchorCtr="0">
            <a:normAutofit fontScale="9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dirty="0" smtClean="0"/>
              <a:t>Substantial Owner of a “Non-Grantor Trust”</a:t>
            </a:r>
          </a:p>
          <a:p>
            <a:r>
              <a:rPr lang="en-US" sz="3900" dirty="0" smtClean="0"/>
              <a:t>Discretionary Distributions</a:t>
            </a:r>
            <a:endParaRPr lang="en-US" sz="39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48383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42</a:t>
            </a:fld>
            <a:endParaRPr lang="en-US" dirty="0"/>
          </a:p>
        </p:txBody>
      </p:sp>
      <p:sp>
        <p:nvSpPr>
          <p:cNvPr id="3" name="Content Placeholder 2"/>
          <p:cNvSpPr>
            <a:spLocks noGrp="1"/>
          </p:cNvSpPr>
          <p:nvPr>
            <p:ph idx="1"/>
          </p:nvPr>
        </p:nvSpPr>
        <p:spPr>
          <a:xfrm>
            <a:off x="762000" y="1600200"/>
            <a:ext cx="7772400" cy="2667000"/>
          </a:xfrm>
        </p:spPr>
        <p:txBody>
          <a:bodyPr>
            <a:normAutofit/>
          </a:bodyPr>
          <a:lstStyle/>
          <a:p>
            <a:pPr lvl="0">
              <a:buFont typeface="Wingdings" pitchFamily="2" charset="2"/>
              <a:buChar char="q"/>
            </a:pPr>
            <a:r>
              <a:rPr lang="en-US" dirty="0" smtClean="0"/>
              <a:t> </a:t>
            </a:r>
            <a:r>
              <a:rPr lang="en-US" dirty="0" smtClean="0">
                <a:solidFill>
                  <a:schemeClr val="tx1"/>
                </a:solidFill>
              </a:rPr>
              <a:t>A </a:t>
            </a:r>
            <a:r>
              <a:rPr lang="en-US" dirty="0">
                <a:solidFill>
                  <a:schemeClr val="tx1"/>
                </a:solidFill>
              </a:rPr>
              <a:t>U.S. Person’s proportionate interest in a Foreign Non-Grantor’s trust is aggregated with related persons who also hold beneficial interests in the </a:t>
            </a:r>
            <a:r>
              <a:rPr lang="en-US" dirty="0" smtClean="0">
                <a:solidFill>
                  <a:schemeClr val="tx1"/>
                </a:solidFill>
              </a:rPr>
              <a:t>trust</a:t>
            </a:r>
            <a:endParaRPr lang="en-US" dirty="0">
              <a:solidFill>
                <a:schemeClr val="tx1"/>
              </a:solidFill>
            </a:endParaRPr>
          </a:p>
          <a:p>
            <a:pPr marL="0" indent="0">
              <a:buNone/>
            </a:pPr>
            <a:endParaRPr lang="en-US" dirty="0"/>
          </a:p>
        </p:txBody>
      </p:sp>
      <p:sp>
        <p:nvSpPr>
          <p:cNvPr id="5" name="Title 1"/>
          <p:cNvSpPr txBox="1">
            <a:spLocks/>
          </p:cNvSpPr>
          <p:nvPr/>
        </p:nvSpPr>
        <p:spPr>
          <a:xfrm>
            <a:off x="304800" y="122238"/>
            <a:ext cx="8610600" cy="1020762"/>
          </a:xfrm>
          <a:prstGeom prst="rect">
            <a:avLst/>
          </a:prstGeom>
        </p:spPr>
        <p:txBody>
          <a:bodyPr vert="horz" lIns="91440" tIns="45720" rIns="91440" bIns="45720" rtlCol="0" anchor="b" anchorCtr="0">
            <a:normAutofit fontScale="92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dirty="0" smtClean="0"/>
              <a:t>Attribution in Context of Non-Grantor’s Trust</a:t>
            </a:r>
            <a:endParaRPr lang="en-US" sz="39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9478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776305772"/>
              </p:ext>
            </p:extLst>
          </p:nvPr>
        </p:nvGraphicFramePr>
        <p:xfrm>
          <a:off x="914400" y="1219200"/>
          <a:ext cx="7391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43</a:t>
            </a:fld>
            <a:endParaRPr lang="en-US"/>
          </a:p>
        </p:txBody>
      </p:sp>
      <p:sp>
        <p:nvSpPr>
          <p:cNvPr id="8" name="Rectangle 7"/>
          <p:cNvSpPr/>
          <p:nvPr/>
        </p:nvSpPr>
        <p:spPr>
          <a:xfrm>
            <a:off x="3276600" y="3429000"/>
            <a:ext cx="2362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 Co.</a:t>
            </a:r>
            <a:endParaRPr lang="es-ES_tradnl" dirty="0"/>
          </a:p>
        </p:txBody>
      </p:sp>
      <p:sp>
        <p:nvSpPr>
          <p:cNvPr id="9" name="Rounded Rectangle 8"/>
          <p:cNvSpPr/>
          <p:nvPr/>
        </p:nvSpPr>
        <p:spPr>
          <a:xfrm>
            <a:off x="3657600" y="4800600"/>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 Account</a:t>
            </a:r>
          </a:p>
        </p:txBody>
      </p:sp>
      <p:sp>
        <p:nvSpPr>
          <p:cNvPr id="10" name="Rectangle 9"/>
          <p:cNvSpPr/>
          <p:nvPr/>
        </p:nvSpPr>
        <p:spPr>
          <a:xfrm>
            <a:off x="3467100" y="1469571"/>
            <a:ext cx="20955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H (NRA): 50%</a:t>
            </a:r>
          </a:p>
          <a:p>
            <a:r>
              <a:rPr lang="en-US" dirty="0" smtClean="0">
                <a:solidFill>
                  <a:schemeClr val="tx1"/>
                </a:solidFill>
              </a:rPr>
              <a:t>W (NRA): 25%</a:t>
            </a:r>
          </a:p>
          <a:p>
            <a:r>
              <a:rPr lang="en-US" dirty="0" smtClean="0">
                <a:solidFill>
                  <a:schemeClr val="tx1"/>
                </a:solidFill>
              </a:rPr>
              <a:t>C1 (NRA): 10%</a:t>
            </a:r>
          </a:p>
          <a:p>
            <a:r>
              <a:rPr lang="en-US" dirty="0" smtClean="0">
                <a:solidFill>
                  <a:schemeClr val="tx1"/>
                </a:solidFill>
              </a:rPr>
              <a:t>C2 (NRA): 10%</a:t>
            </a:r>
          </a:p>
          <a:p>
            <a:r>
              <a:rPr lang="en-US" dirty="0" smtClean="0">
                <a:solidFill>
                  <a:schemeClr val="tx1"/>
                </a:solidFill>
              </a:rPr>
              <a:t>C3 (US): 5%</a:t>
            </a:r>
            <a:endParaRPr lang="es-ES_tradnl" dirty="0">
              <a:solidFill>
                <a:schemeClr val="tx1"/>
              </a:solidFill>
            </a:endParaRPr>
          </a:p>
        </p:txBody>
      </p:sp>
      <p:cxnSp>
        <p:nvCxnSpPr>
          <p:cNvPr id="13" name="Straight Connector 12"/>
          <p:cNvCxnSpPr/>
          <p:nvPr/>
        </p:nvCxnSpPr>
        <p:spPr>
          <a:xfrm>
            <a:off x="4438650" y="3069771"/>
            <a:ext cx="0" cy="3592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2"/>
          </p:cNvCxnSpPr>
          <p:nvPr/>
        </p:nvCxnSpPr>
        <p:spPr>
          <a:xfrm>
            <a:off x="4457700" y="4419600"/>
            <a:ext cx="0" cy="3810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990600" y="122238"/>
            <a:ext cx="7315200" cy="102076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dirty="0" smtClean="0">
                <a:effectLst>
                  <a:outerShdw blurRad="38100" dist="38100" dir="2700000" algn="tl">
                    <a:srgbClr val="000000">
                      <a:alpha val="43137"/>
                    </a:srgbClr>
                  </a:outerShdw>
                </a:effectLst>
              </a:rPr>
              <a:t>Attribution-Substantial U.S. Owner</a:t>
            </a:r>
            <a:endParaRPr lang="en-US" sz="3900" dirty="0">
              <a:effectLst>
                <a:outerShdw blurRad="38100" dist="38100" dir="2700000" algn="tl">
                  <a:srgbClr val="000000">
                    <a:alpha val="43137"/>
                  </a:srgbClr>
                </a:outerShdw>
              </a:effectLst>
            </a:endParaRPr>
          </a:p>
        </p:txBody>
      </p:sp>
      <p:sp>
        <p:nvSpPr>
          <p:cNvPr id="14"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637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888820206"/>
              </p:ext>
            </p:extLst>
          </p:nvPr>
        </p:nvGraphicFramePr>
        <p:xfrm>
          <a:off x="914400" y="1219200"/>
          <a:ext cx="7391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44</a:t>
            </a:fld>
            <a:endParaRPr lang="en-US" dirty="0"/>
          </a:p>
        </p:txBody>
      </p:sp>
      <p:sp>
        <p:nvSpPr>
          <p:cNvPr id="8" name="Rectangle 7"/>
          <p:cNvSpPr/>
          <p:nvPr/>
        </p:nvSpPr>
        <p:spPr>
          <a:xfrm>
            <a:off x="3314700" y="3733800"/>
            <a:ext cx="2362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 Co.</a:t>
            </a:r>
            <a:endParaRPr lang="es-ES_tradnl" dirty="0"/>
          </a:p>
        </p:txBody>
      </p:sp>
      <p:sp>
        <p:nvSpPr>
          <p:cNvPr id="9" name="Rounded Rectangle 8"/>
          <p:cNvSpPr/>
          <p:nvPr/>
        </p:nvSpPr>
        <p:spPr>
          <a:xfrm>
            <a:off x="3668486" y="5105400"/>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 Account</a:t>
            </a:r>
          </a:p>
        </p:txBody>
      </p:sp>
      <p:sp>
        <p:nvSpPr>
          <p:cNvPr id="10" name="Rectangle 9"/>
          <p:cNvSpPr/>
          <p:nvPr/>
        </p:nvSpPr>
        <p:spPr>
          <a:xfrm>
            <a:off x="5377543" y="1085849"/>
            <a:ext cx="3554186" cy="1104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-C1’s Father (NRA): 5%</a:t>
            </a:r>
          </a:p>
          <a:p>
            <a:r>
              <a:rPr lang="en-US" dirty="0">
                <a:solidFill>
                  <a:schemeClr val="tx1"/>
                </a:solidFill>
              </a:rPr>
              <a:t>-Unrelated </a:t>
            </a:r>
            <a:r>
              <a:rPr lang="en-US" dirty="0" smtClean="0">
                <a:solidFill>
                  <a:schemeClr val="tx1"/>
                </a:solidFill>
              </a:rPr>
              <a:t>NRA: 95%</a:t>
            </a:r>
          </a:p>
        </p:txBody>
      </p:sp>
      <p:cxnSp>
        <p:nvCxnSpPr>
          <p:cNvPr id="13" name="Straight Connector 12"/>
          <p:cNvCxnSpPr/>
          <p:nvPr/>
        </p:nvCxnSpPr>
        <p:spPr>
          <a:xfrm>
            <a:off x="3314700" y="3186791"/>
            <a:ext cx="762000" cy="547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95800" y="4724400"/>
            <a:ext cx="0" cy="3810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66182" y="2400298"/>
            <a:ext cx="2129518" cy="786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 Co.</a:t>
            </a:r>
            <a:endParaRPr lang="es-ES_tradnl" dirty="0"/>
          </a:p>
        </p:txBody>
      </p:sp>
      <p:cxnSp>
        <p:nvCxnSpPr>
          <p:cNvPr id="7" name="Straight Connector 6"/>
          <p:cNvCxnSpPr/>
          <p:nvPr/>
        </p:nvCxnSpPr>
        <p:spPr>
          <a:xfrm flipV="1">
            <a:off x="4953000" y="3048000"/>
            <a:ext cx="457200" cy="6477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02141" y="1186540"/>
            <a:ext cx="3657600" cy="778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-Unrelated NRA / What if NRA H?</a:t>
            </a:r>
          </a:p>
          <a:p>
            <a:r>
              <a:rPr lang="en-US" dirty="0" smtClean="0">
                <a:solidFill>
                  <a:schemeClr val="tx1"/>
                </a:solidFill>
              </a:rPr>
              <a:t>-C1 (US): 50%</a:t>
            </a:r>
          </a:p>
        </p:txBody>
      </p:sp>
      <p:cxnSp>
        <p:nvCxnSpPr>
          <p:cNvPr id="18" name="Straight Connector 17"/>
          <p:cNvCxnSpPr/>
          <p:nvPr/>
        </p:nvCxnSpPr>
        <p:spPr>
          <a:xfrm>
            <a:off x="2057400" y="1981200"/>
            <a:ext cx="381000" cy="419098"/>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381250" y="3290207"/>
            <a:ext cx="753836"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10%</a:t>
            </a:r>
          </a:p>
        </p:txBody>
      </p:sp>
      <p:sp>
        <p:nvSpPr>
          <p:cNvPr id="26" name="Rectangle 25"/>
          <p:cNvSpPr/>
          <p:nvPr/>
        </p:nvSpPr>
        <p:spPr>
          <a:xfrm>
            <a:off x="4935311" y="2400297"/>
            <a:ext cx="2362200" cy="734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 Co.</a:t>
            </a:r>
            <a:endParaRPr lang="es-ES_tradnl" dirty="0"/>
          </a:p>
        </p:txBody>
      </p:sp>
      <p:cxnSp>
        <p:nvCxnSpPr>
          <p:cNvPr id="28" name="Straight Connector 27"/>
          <p:cNvCxnSpPr/>
          <p:nvPr/>
        </p:nvCxnSpPr>
        <p:spPr>
          <a:xfrm flipV="1">
            <a:off x="5410200" y="1981200"/>
            <a:ext cx="381000" cy="419098"/>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739493" y="3290207"/>
            <a:ext cx="753836"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90%</a:t>
            </a:r>
          </a:p>
        </p:txBody>
      </p:sp>
      <p:sp>
        <p:nvSpPr>
          <p:cNvPr id="19" name="Title 1"/>
          <p:cNvSpPr txBox="1">
            <a:spLocks/>
          </p:cNvSpPr>
          <p:nvPr/>
        </p:nvSpPr>
        <p:spPr>
          <a:xfrm>
            <a:off x="990600" y="122238"/>
            <a:ext cx="7315200" cy="102076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dirty="0" smtClean="0">
                <a:effectLst>
                  <a:outerShdw blurRad="38100" dist="38100" dir="2700000" algn="tl">
                    <a:srgbClr val="000000">
                      <a:alpha val="43137"/>
                    </a:srgbClr>
                  </a:outerShdw>
                </a:effectLst>
              </a:rPr>
              <a:t>Attribution-Substantial U.S. Owner</a:t>
            </a:r>
            <a:endParaRPr lang="en-US" sz="3900" dirty="0">
              <a:effectLst>
                <a:outerShdw blurRad="38100" dist="38100" dir="2700000" algn="tl">
                  <a:srgbClr val="000000">
                    <a:alpha val="43137"/>
                  </a:srgbClr>
                </a:outerShdw>
              </a:effectLst>
            </a:endParaRPr>
          </a:p>
        </p:txBody>
      </p:sp>
      <p:sp>
        <p:nvSpPr>
          <p:cNvPr id="20"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16473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502409008"/>
              </p:ext>
            </p:extLst>
          </p:nvPr>
        </p:nvGraphicFramePr>
        <p:xfrm>
          <a:off x="914400" y="1219200"/>
          <a:ext cx="7391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45</a:t>
            </a:fld>
            <a:endParaRPr lang="en-US"/>
          </a:p>
        </p:txBody>
      </p:sp>
      <p:sp>
        <p:nvSpPr>
          <p:cNvPr id="8" name="Rectangle 7"/>
          <p:cNvSpPr/>
          <p:nvPr/>
        </p:nvSpPr>
        <p:spPr>
          <a:xfrm>
            <a:off x="3009899" y="3733800"/>
            <a:ext cx="21336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 Co.</a:t>
            </a:r>
            <a:endParaRPr lang="es-ES_tradnl" dirty="0"/>
          </a:p>
        </p:txBody>
      </p:sp>
      <p:sp>
        <p:nvSpPr>
          <p:cNvPr id="9" name="Rounded Rectangle 8"/>
          <p:cNvSpPr/>
          <p:nvPr/>
        </p:nvSpPr>
        <p:spPr>
          <a:xfrm>
            <a:off x="3238500" y="5029200"/>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 Account</a:t>
            </a:r>
          </a:p>
        </p:txBody>
      </p:sp>
      <p:sp>
        <p:nvSpPr>
          <p:cNvPr id="10" name="Rectangle 9"/>
          <p:cNvSpPr/>
          <p:nvPr/>
        </p:nvSpPr>
        <p:spPr>
          <a:xfrm>
            <a:off x="5774871" y="1289957"/>
            <a:ext cx="2988129"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-Beneficiary: NRA</a:t>
            </a:r>
          </a:p>
          <a:p>
            <a:r>
              <a:rPr lang="en-US" dirty="0" smtClean="0">
                <a:solidFill>
                  <a:schemeClr val="tx1"/>
                </a:solidFill>
              </a:rPr>
              <a:t>-Beneficiaries upon NRA’s death: U.S. Children</a:t>
            </a:r>
          </a:p>
        </p:txBody>
      </p:sp>
      <p:cxnSp>
        <p:nvCxnSpPr>
          <p:cNvPr id="13" name="Straight Connector 12"/>
          <p:cNvCxnSpPr/>
          <p:nvPr/>
        </p:nvCxnSpPr>
        <p:spPr>
          <a:xfrm>
            <a:off x="4060370" y="2971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60370" y="4648200"/>
            <a:ext cx="0" cy="3810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19400" y="1828800"/>
            <a:ext cx="2514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 Grantor’s Trust</a:t>
            </a:r>
            <a:endParaRPr lang="es-ES_tradnl" dirty="0"/>
          </a:p>
        </p:txBody>
      </p:sp>
      <p:sp>
        <p:nvSpPr>
          <p:cNvPr id="12" name="Rectangle 11"/>
          <p:cNvSpPr/>
          <p:nvPr/>
        </p:nvSpPr>
        <p:spPr>
          <a:xfrm>
            <a:off x="4142014" y="2819400"/>
            <a:ext cx="20955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100%</a:t>
            </a:r>
            <a:endParaRPr lang="es-ES_tradnl" dirty="0">
              <a:solidFill>
                <a:schemeClr val="tx1"/>
              </a:solidFill>
            </a:endParaRPr>
          </a:p>
        </p:txBody>
      </p:sp>
      <p:cxnSp>
        <p:nvCxnSpPr>
          <p:cNvPr id="15" name="Straight Arrow Connector 14"/>
          <p:cNvCxnSpPr/>
          <p:nvPr/>
        </p:nvCxnSpPr>
        <p:spPr>
          <a:xfrm flipV="1">
            <a:off x="5246914" y="2019299"/>
            <a:ext cx="495300" cy="223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00841" y="1507670"/>
            <a:ext cx="1676401" cy="623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NRA Grantor</a:t>
            </a:r>
            <a:endParaRPr lang="es-ES_tradnl" dirty="0">
              <a:solidFill>
                <a:schemeClr val="tx1"/>
              </a:solidFill>
            </a:endParaRPr>
          </a:p>
        </p:txBody>
      </p:sp>
      <p:cxnSp>
        <p:nvCxnSpPr>
          <p:cNvPr id="20" name="Straight Arrow Connector 19"/>
          <p:cNvCxnSpPr/>
          <p:nvPr/>
        </p:nvCxnSpPr>
        <p:spPr>
          <a:xfrm>
            <a:off x="1981200" y="1953985"/>
            <a:ext cx="838200" cy="381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990600" y="122238"/>
            <a:ext cx="7315200" cy="102076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dirty="0" smtClean="0">
                <a:effectLst>
                  <a:outerShdw blurRad="38100" dist="38100" dir="2700000" algn="tl">
                    <a:srgbClr val="000000">
                      <a:alpha val="43137"/>
                    </a:srgbClr>
                  </a:outerShdw>
                </a:effectLst>
              </a:rPr>
              <a:t>Attribution-Substantial U.S. Owner</a:t>
            </a:r>
            <a:endParaRPr lang="en-US" sz="3900" dirty="0">
              <a:effectLst>
                <a:outerShdw blurRad="38100" dist="38100" dir="2700000" algn="tl">
                  <a:srgbClr val="000000">
                    <a:alpha val="43137"/>
                  </a:srgbClr>
                </a:outerShdw>
              </a:effectLst>
            </a:endParaRPr>
          </a:p>
        </p:txBody>
      </p:sp>
      <p:sp>
        <p:nvSpPr>
          <p:cNvPr id="19"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7856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138313503"/>
              </p:ext>
            </p:extLst>
          </p:nvPr>
        </p:nvGraphicFramePr>
        <p:xfrm>
          <a:off x="914400" y="1219200"/>
          <a:ext cx="7391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46</a:t>
            </a:fld>
            <a:endParaRPr lang="en-US"/>
          </a:p>
        </p:txBody>
      </p:sp>
      <p:sp>
        <p:nvSpPr>
          <p:cNvPr id="8" name="Rectangle 7"/>
          <p:cNvSpPr/>
          <p:nvPr/>
        </p:nvSpPr>
        <p:spPr>
          <a:xfrm>
            <a:off x="3009899" y="3733800"/>
            <a:ext cx="21336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 Co.</a:t>
            </a:r>
            <a:endParaRPr lang="es-ES_tradnl" dirty="0"/>
          </a:p>
        </p:txBody>
      </p:sp>
      <p:sp>
        <p:nvSpPr>
          <p:cNvPr id="9" name="Rounded Rectangle 8"/>
          <p:cNvSpPr/>
          <p:nvPr/>
        </p:nvSpPr>
        <p:spPr>
          <a:xfrm>
            <a:off x="3238500" y="5029200"/>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 Account</a:t>
            </a:r>
          </a:p>
        </p:txBody>
      </p:sp>
      <p:sp>
        <p:nvSpPr>
          <p:cNvPr id="10" name="Rectangle 9"/>
          <p:cNvSpPr/>
          <p:nvPr/>
        </p:nvSpPr>
        <p:spPr>
          <a:xfrm>
            <a:off x="5742214" y="1343023"/>
            <a:ext cx="2988129"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-Beneficiary: NRA</a:t>
            </a:r>
          </a:p>
          <a:p>
            <a:endParaRPr lang="en-US" dirty="0" smtClean="0">
              <a:solidFill>
                <a:schemeClr val="tx1"/>
              </a:solidFill>
            </a:endParaRPr>
          </a:p>
        </p:txBody>
      </p:sp>
      <p:cxnSp>
        <p:nvCxnSpPr>
          <p:cNvPr id="13" name="Straight Connector 12"/>
          <p:cNvCxnSpPr/>
          <p:nvPr/>
        </p:nvCxnSpPr>
        <p:spPr>
          <a:xfrm>
            <a:off x="4060370" y="2971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60370" y="4648200"/>
            <a:ext cx="0" cy="3810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19400" y="1828800"/>
            <a:ext cx="2514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 Non- Grantor’s Trust</a:t>
            </a:r>
            <a:endParaRPr lang="es-ES_tradnl" dirty="0"/>
          </a:p>
        </p:txBody>
      </p:sp>
      <p:sp>
        <p:nvSpPr>
          <p:cNvPr id="12" name="Rectangle 11"/>
          <p:cNvSpPr/>
          <p:nvPr/>
        </p:nvSpPr>
        <p:spPr>
          <a:xfrm>
            <a:off x="4142014" y="2819400"/>
            <a:ext cx="20955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100%</a:t>
            </a:r>
            <a:endParaRPr lang="es-ES_tradnl" dirty="0">
              <a:solidFill>
                <a:schemeClr val="tx1"/>
              </a:solidFill>
            </a:endParaRPr>
          </a:p>
        </p:txBody>
      </p:sp>
      <p:cxnSp>
        <p:nvCxnSpPr>
          <p:cNvPr id="15" name="Straight Arrow Connector 14"/>
          <p:cNvCxnSpPr/>
          <p:nvPr/>
        </p:nvCxnSpPr>
        <p:spPr>
          <a:xfrm flipV="1">
            <a:off x="5246914" y="1828800"/>
            <a:ext cx="495300" cy="413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00841" y="1507670"/>
            <a:ext cx="1676401" cy="623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NRA Grantor</a:t>
            </a:r>
            <a:endParaRPr lang="es-ES_tradnl" dirty="0">
              <a:solidFill>
                <a:schemeClr val="tx1"/>
              </a:solidFill>
            </a:endParaRPr>
          </a:p>
        </p:txBody>
      </p:sp>
      <p:cxnSp>
        <p:nvCxnSpPr>
          <p:cNvPr id="20" name="Straight Arrow Connector 19"/>
          <p:cNvCxnSpPr/>
          <p:nvPr/>
        </p:nvCxnSpPr>
        <p:spPr>
          <a:xfrm>
            <a:off x="1981200" y="1953985"/>
            <a:ext cx="838200" cy="381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483678" y="2514600"/>
            <a:ext cx="2596242"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-Relevant Trust Terms: </a:t>
            </a:r>
          </a:p>
          <a:p>
            <a:pPr marL="342900" indent="-342900">
              <a:buAutoNum type="alphaLcParenR"/>
            </a:pPr>
            <a:r>
              <a:rPr lang="en-US" dirty="0" smtClean="0">
                <a:solidFill>
                  <a:schemeClr val="tx1"/>
                </a:solidFill>
              </a:rPr>
              <a:t>Discretionary Distributions of income only to NRA children during their lifetime.</a:t>
            </a:r>
          </a:p>
          <a:p>
            <a:endParaRPr lang="en-US" dirty="0" smtClean="0">
              <a:solidFill>
                <a:schemeClr val="tx1"/>
              </a:solidFill>
            </a:endParaRPr>
          </a:p>
          <a:p>
            <a:r>
              <a:rPr lang="en-US" dirty="0" smtClean="0">
                <a:solidFill>
                  <a:schemeClr val="tx1"/>
                </a:solidFill>
              </a:rPr>
              <a:t>b)  Distribution to U.S. grandchildren upon deaths of NRA children.</a:t>
            </a:r>
          </a:p>
        </p:txBody>
      </p:sp>
      <p:sp>
        <p:nvSpPr>
          <p:cNvPr id="19" name="Title 1"/>
          <p:cNvSpPr txBox="1">
            <a:spLocks/>
          </p:cNvSpPr>
          <p:nvPr/>
        </p:nvSpPr>
        <p:spPr>
          <a:xfrm>
            <a:off x="990600" y="122238"/>
            <a:ext cx="7315200" cy="102076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dirty="0" smtClean="0">
                <a:effectLst>
                  <a:outerShdw blurRad="38100" dist="38100" dir="2700000" algn="tl">
                    <a:srgbClr val="000000">
                      <a:alpha val="43137"/>
                    </a:srgbClr>
                  </a:outerShdw>
                </a:effectLst>
              </a:rPr>
              <a:t>Attribution-Substantial U.S. Owner</a:t>
            </a:r>
            <a:endParaRPr lang="en-US" sz="3900" dirty="0">
              <a:effectLst>
                <a:outerShdw blurRad="38100" dist="38100" dir="2700000" algn="tl">
                  <a:srgbClr val="000000">
                    <a:alpha val="43137"/>
                  </a:srgbClr>
                </a:outerShdw>
              </a:effectLst>
            </a:endParaRPr>
          </a:p>
        </p:txBody>
      </p:sp>
      <p:sp>
        <p:nvSpPr>
          <p:cNvPr id="21"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3268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47</a:t>
            </a:fld>
            <a:endParaRPr lang="en-US" dirty="0"/>
          </a:p>
        </p:txBody>
      </p:sp>
      <p:sp>
        <p:nvSpPr>
          <p:cNvPr id="5" name="Subtitle 2"/>
          <p:cNvSpPr txBox="1">
            <a:spLocks/>
          </p:cNvSpPr>
          <p:nvPr/>
        </p:nvSpPr>
        <p:spPr>
          <a:xfrm>
            <a:off x="830484" y="1524000"/>
            <a:ext cx="7391400" cy="28956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q"/>
            </a:pPr>
            <a:endParaRPr lang="en-US" dirty="0" smtClean="0">
              <a:solidFill>
                <a:schemeClr val="tx1"/>
              </a:solidFill>
              <a:latin typeface="Times New Roman" pitchFamily="18" charset="0"/>
              <a:cs typeface="Times New Roman" pitchFamily="18" charset="0"/>
            </a:endParaRPr>
          </a:p>
          <a:p>
            <a:pPr>
              <a:buFont typeface="Wingdings" pitchFamily="2" charset="2"/>
              <a:buChar char="q"/>
            </a:pPr>
            <a:r>
              <a:rPr lang="en-US" dirty="0" smtClean="0">
                <a:solidFill>
                  <a:schemeClr val="tx1"/>
                </a:solidFill>
                <a:latin typeface="Times New Roman" pitchFamily="18" charset="0"/>
                <a:cs typeface="Times New Roman" pitchFamily="18" charset="0"/>
              </a:rPr>
              <a:t> 1.1. Bilateral Tax Treaties</a:t>
            </a:r>
          </a:p>
          <a:p>
            <a:pPr>
              <a:buFont typeface="Wingdings" pitchFamily="2" charset="2"/>
              <a:buChar char="q"/>
            </a:pPr>
            <a:endParaRPr lang="en-US" dirty="0" smtClean="0">
              <a:solidFill>
                <a:schemeClr val="tx1"/>
              </a:solidFill>
              <a:latin typeface="Times New Roman" pitchFamily="18" charset="0"/>
              <a:cs typeface="Times New Roman" pitchFamily="18" charset="0"/>
            </a:endParaRPr>
          </a:p>
          <a:p>
            <a:pPr>
              <a:buFont typeface="Wingdings" pitchFamily="2" charset="2"/>
              <a:buChar char="q"/>
            </a:pPr>
            <a:r>
              <a:rPr lang="en-US" dirty="0" smtClean="0">
                <a:solidFill>
                  <a:schemeClr val="tx1"/>
                </a:solidFill>
                <a:latin typeface="Times New Roman" pitchFamily="18" charset="0"/>
                <a:cs typeface="Times New Roman" pitchFamily="18" charset="0"/>
              </a:rPr>
              <a:t> 1.2. Tax Information Exchange Agreements</a:t>
            </a:r>
          </a:p>
          <a:p>
            <a:pPr>
              <a:buFont typeface="Wingdings" pitchFamily="2" charset="2"/>
              <a:buChar char="q"/>
            </a:pPr>
            <a:endParaRPr lang="en-US" dirty="0" smtClean="0">
              <a:solidFill>
                <a:schemeClr val="tx1"/>
              </a:solidFill>
              <a:latin typeface="Times New Roman" pitchFamily="18" charset="0"/>
              <a:cs typeface="Times New Roman" pitchFamily="18" charset="0"/>
            </a:endParaRPr>
          </a:p>
          <a:p>
            <a:pPr>
              <a:buFont typeface="Wingdings" pitchFamily="2" charset="2"/>
              <a:buChar char="q"/>
            </a:pPr>
            <a:r>
              <a:rPr lang="en-US" dirty="0" smtClean="0">
                <a:solidFill>
                  <a:schemeClr val="tx1"/>
                </a:solidFill>
                <a:latin typeface="Times New Roman" pitchFamily="18" charset="0"/>
                <a:cs typeface="Times New Roman" pitchFamily="18" charset="0"/>
              </a:rPr>
              <a:t> 1.3. Multilateral Tax Conventions</a:t>
            </a:r>
            <a:endParaRPr lang="en-US" dirty="0">
              <a:solidFill>
                <a:schemeClr val="tx1"/>
              </a:solidFill>
              <a:latin typeface="Times New Roman" pitchFamily="18" charset="0"/>
              <a:cs typeface="Times New Roman" pitchFamily="18" charset="0"/>
            </a:endParaRPr>
          </a:p>
        </p:txBody>
      </p:sp>
      <p:sp>
        <p:nvSpPr>
          <p:cNvPr id="6" name="Title 1"/>
          <p:cNvSpPr>
            <a:spLocks noGrp="1"/>
          </p:cNvSpPr>
          <p:nvPr>
            <p:ph type="title"/>
          </p:nvPr>
        </p:nvSpPr>
        <p:spPr>
          <a:xfrm>
            <a:off x="609600" y="609600"/>
            <a:ext cx="8305800" cy="914400"/>
          </a:xfrm>
        </p:spPr>
        <p:txBody>
          <a:bodyPr>
            <a:normAutofit fontScale="90000"/>
          </a:bodyPr>
          <a:lstStyle/>
          <a:p>
            <a:pPr algn="ctr"/>
            <a:r>
              <a:rPr lang="en-US" sz="3600" b="1" dirty="0" smtClean="0"/>
              <a:t>Foreign Perspective </a:t>
            </a:r>
            <a:br>
              <a:rPr lang="en-US" sz="3600" b="1" dirty="0" smtClean="0"/>
            </a:br>
            <a:r>
              <a:rPr lang="en-US" sz="3600" b="1" dirty="0" smtClean="0"/>
              <a:t>International Legal Framework</a:t>
            </a:r>
            <a:endParaRPr lang="en-US" sz="3600" dirty="0"/>
          </a:p>
        </p:txBody>
      </p:sp>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2271870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48</a:t>
            </a:fld>
            <a:endParaRPr lang="en-US" dirty="0"/>
          </a:p>
        </p:txBody>
      </p:sp>
      <p:sp>
        <p:nvSpPr>
          <p:cNvPr id="7" name="Subtitle 2"/>
          <p:cNvSpPr txBox="1">
            <a:spLocks/>
          </p:cNvSpPr>
          <p:nvPr/>
        </p:nvSpPr>
        <p:spPr>
          <a:xfrm>
            <a:off x="762000" y="1828800"/>
            <a:ext cx="7315200" cy="38100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q"/>
            </a:pPr>
            <a:r>
              <a:rPr lang="en-US" dirty="0" smtClean="0">
                <a:solidFill>
                  <a:schemeClr val="tx1"/>
                </a:solidFill>
                <a:latin typeface="Times New Roman" pitchFamily="18" charset="0"/>
                <a:cs typeface="Times New Roman" pitchFamily="18" charset="0"/>
              </a:rPr>
              <a:t> 2.1. Sovereignty of contracting states</a:t>
            </a:r>
          </a:p>
          <a:p>
            <a:pPr marL="0" indent="0">
              <a:buNone/>
            </a:pPr>
            <a:endParaRPr lang="en-US" sz="2000" dirty="0" smtClean="0">
              <a:solidFill>
                <a:schemeClr val="tx1"/>
              </a:solidFill>
              <a:latin typeface="Times New Roman" pitchFamily="18" charset="0"/>
              <a:cs typeface="Times New Roman" pitchFamily="18" charset="0"/>
            </a:endParaRPr>
          </a:p>
          <a:p>
            <a:pPr>
              <a:buFont typeface="Wingdings" pitchFamily="2" charset="2"/>
              <a:buChar char="q"/>
            </a:pPr>
            <a:r>
              <a:rPr lang="en-US" dirty="0" smtClean="0">
                <a:solidFill>
                  <a:schemeClr val="tx1"/>
                </a:solidFill>
                <a:latin typeface="Times New Roman" pitchFamily="18" charset="0"/>
                <a:cs typeface="Times New Roman" pitchFamily="18" charset="0"/>
              </a:rPr>
              <a:t> 2.2. Executive branch negotiates and signs treaties       	and/or agreements  </a:t>
            </a:r>
          </a:p>
          <a:p>
            <a:pPr marL="0" indent="0">
              <a:buNone/>
            </a:pPr>
            <a:endParaRPr lang="en-US" sz="2000" dirty="0" smtClean="0">
              <a:solidFill>
                <a:schemeClr val="tx1"/>
              </a:solidFill>
              <a:latin typeface="Times New Roman" pitchFamily="18" charset="0"/>
              <a:cs typeface="Times New Roman" pitchFamily="18" charset="0"/>
            </a:endParaRPr>
          </a:p>
          <a:p>
            <a:pPr>
              <a:buFont typeface="Wingdings" pitchFamily="2" charset="2"/>
              <a:buChar char="q"/>
            </a:pPr>
            <a:r>
              <a:rPr lang="en-US" dirty="0" smtClean="0">
                <a:solidFill>
                  <a:schemeClr val="tx1"/>
                </a:solidFill>
                <a:latin typeface="Times New Roman" pitchFamily="18" charset="0"/>
                <a:cs typeface="Times New Roman" pitchFamily="18" charset="0"/>
              </a:rPr>
              <a:t> 2.3. Legislative branch ratifies treaties and/or agreements enacting domestic law incorporating Treaty/Agreement</a:t>
            </a:r>
            <a:endParaRPr lang="en-US" dirty="0">
              <a:solidFill>
                <a:schemeClr val="tx1"/>
              </a:solidFill>
              <a:latin typeface="Times New Roman" pitchFamily="18" charset="0"/>
              <a:cs typeface="Times New Roman" pitchFamily="18" charset="0"/>
            </a:endParaRPr>
          </a:p>
        </p:txBody>
      </p:sp>
      <p:sp>
        <p:nvSpPr>
          <p:cNvPr id="8" name="Title 1"/>
          <p:cNvSpPr>
            <a:spLocks noGrp="1"/>
          </p:cNvSpPr>
          <p:nvPr>
            <p:ph type="title"/>
          </p:nvPr>
        </p:nvSpPr>
        <p:spPr>
          <a:xfrm>
            <a:off x="533400" y="685800"/>
            <a:ext cx="8305800" cy="914400"/>
          </a:xfrm>
        </p:spPr>
        <p:txBody>
          <a:bodyPr>
            <a:normAutofit fontScale="90000"/>
          </a:bodyPr>
          <a:lstStyle/>
          <a:p>
            <a:pPr algn="ctr"/>
            <a:r>
              <a:rPr lang="en-US" sz="3600" b="1" dirty="0" smtClean="0"/>
              <a:t>Foreign Perspective</a:t>
            </a:r>
            <a:br>
              <a:rPr lang="en-US" sz="3600" b="1" dirty="0" smtClean="0"/>
            </a:br>
            <a:r>
              <a:rPr lang="en-US" sz="3600" b="1" dirty="0" smtClean="0"/>
              <a:t>Characteristics</a:t>
            </a:r>
            <a:endParaRPr lang="en-US" sz="3600" dirty="0"/>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2396272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49</a:t>
            </a:fld>
            <a:endParaRPr lang="en-US" dirty="0"/>
          </a:p>
        </p:txBody>
      </p:sp>
      <p:sp>
        <p:nvSpPr>
          <p:cNvPr id="28" name="Rectangle 27"/>
          <p:cNvSpPr/>
          <p:nvPr/>
        </p:nvSpPr>
        <p:spPr>
          <a:xfrm>
            <a:off x="1752600" y="1285239"/>
            <a:ext cx="1466850"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9" name="Text Box 6"/>
          <p:cNvSpPr txBox="1"/>
          <p:nvPr/>
        </p:nvSpPr>
        <p:spPr>
          <a:xfrm>
            <a:off x="1752600" y="1285239"/>
            <a:ext cx="1466850" cy="6000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Executive Branch</a:t>
            </a:r>
            <a:endParaRPr lang="en-US" sz="1100" dirty="0">
              <a:effectLst/>
              <a:ea typeface="Calibri"/>
              <a:cs typeface="Times New Roman"/>
            </a:endParaRPr>
          </a:p>
        </p:txBody>
      </p:sp>
      <p:sp>
        <p:nvSpPr>
          <p:cNvPr id="30" name="Rectangle 29"/>
          <p:cNvSpPr/>
          <p:nvPr/>
        </p:nvSpPr>
        <p:spPr>
          <a:xfrm>
            <a:off x="5734050" y="1257299"/>
            <a:ext cx="1581150" cy="6477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1" name="Text Box 8"/>
          <p:cNvSpPr txBox="1"/>
          <p:nvPr/>
        </p:nvSpPr>
        <p:spPr>
          <a:xfrm>
            <a:off x="5734050" y="1256664"/>
            <a:ext cx="1581150" cy="647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100" dirty="0">
                <a:effectLst/>
                <a:latin typeface="Times New Roman"/>
                <a:ea typeface="Calibri"/>
                <a:cs typeface="Times New Roman"/>
              </a:rPr>
              <a:t>Executive Branch</a:t>
            </a:r>
            <a:endParaRPr lang="en-US" sz="1100" dirty="0">
              <a:effectLst/>
              <a:ea typeface="Calibri"/>
              <a:cs typeface="Times New Roman"/>
            </a:endParaRPr>
          </a:p>
        </p:txBody>
      </p:sp>
      <p:cxnSp>
        <p:nvCxnSpPr>
          <p:cNvPr id="32" name="Straight Arrow Connector 31"/>
          <p:cNvCxnSpPr/>
          <p:nvPr/>
        </p:nvCxnSpPr>
        <p:spPr>
          <a:xfrm>
            <a:off x="3219450" y="1562099"/>
            <a:ext cx="2514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752600" y="2609214"/>
            <a:ext cx="1409700" cy="6762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 name="Text Box 11"/>
          <p:cNvSpPr txBox="1"/>
          <p:nvPr/>
        </p:nvSpPr>
        <p:spPr>
          <a:xfrm>
            <a:off x="1752600" y="2609214"/>
            <a:ext cx="1409700" cy="6762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Legislative Branch</a:t>
            </a:r>
            <a:endParaRPr lang="en-US" sz="1100" dirty="0">
              <a:effectLst/>
              <a:ea typeface="Calibri"/>
              <a:cs typeface="Times New Roman"/>
            </a:endParaRPr>
          </a:p>
        </p:txBody>
      </p:sp>
      <p:sp>
        <p:nvSpPr>
          <p:cNvPr id="35" name="Rectangle 34"/>
          <p:cNvSpPr/>
          <p:nvPr/>
        </p:nvSpPr>
        <p:spPr>
          <a:xfrm>
            <a:off x="5781675" y="2600324"/>
            <a:ext cx="1533525" cy="65722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 name="Text Box 13"/>
          <p:cNvSpPr txBox="1"/>
          <p:nvPr/>
        </p:nvSpPr>
        <p:spPr>
          <a:xfrm>
            <a:off x="5776912" y="2600324"/>
            <a:ext cx="1533525" cy="6851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Legislative Branch</a:t>
            </a:r>
            <a:endParaRPr lang="en-US" sz="1100" dirty="0">
              <a:effectLst/>
              <a:ea typeface="Calibri"/>
              <a:cs typeface="Times New Roman"/>
            </a:endParaRPr>
          </a:p>
        </p:txBody>
      </p:sp>
      <p:cxnSp>
        <p:nvCxnSpPr>
          <p:cNvPr id="37" name="Straight Arrow Connector 36"/>
          <p:cNvCxnSpPr/>
          <p:nvPr/>
        </p:nvCxnSpPr>
        <p:spPr>
          <a:xfrm>
            <a:off x="2409825" y="3257549"/>
            <a:ext cx="0" cy="695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543675" y="3257549"/>
            <a:ext cx="0" cy="742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752600" y="3980814"/>
            <a:ext cx="1362075" cy="10287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0" name="Text Box 19"/>
          <p:cNvSpPr txBox="1"/>
          <p:nvPr/>
        </p:nvSpPr>
        <p:spPr>
          <a:xfrm>
            <a:off x="1752600" y="3980814"/>
            <a:ext cx="1362075" cy="1028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Ratifies- Enacts domestic law incorporating Treaty/Agreement</a:t>
            </a:r>
            <a:endParaRPr lang="en-US" sz="1100" dirty="0">
              <a:effectLst/>
              <a:ea typeface="Calibri"/>
              <a:cs typeface="Times New Roman"/>
            </a:endParaRPr>
          </a:p>
        </p:txBody>
      </p:sp>
      <p:sp>
        <p:nvSpPr>
          <p:cNvPr id="41" name="Rectangle 40"/>
          <p:cNvSpPr/>
          <p:nvPr/>
        </p:nvSpPr>
        <p:spPr>
          <a:xfrm>
            <a:off x="5829300" y="4029074"/>
            <a:ext cx="1485900" cy="9715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2" name="Text Box 21"/>
          <p:cNvSpPr txBox="1"/>
          <p:nvPr/>
        </p:nvSpPr>
        <p:spPr>
          <a:xfrm>
            <a:off x="5829300" y="4029074"/>
            <a:ext cx="1485900" cy="9715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Ratifies- Enacts domestic law incorporating Treaty/Agreement</a:t>
            </a:r>
            <a:endParaRPr lang="en-US" sz="1100" dirty="0">
              <a:effectLst/>
              <a:ea typeface="Calibri"/>
              <a:cs typeface="Times New Roman"/>
            </a:endParaRPr>
          </a:p>
          <a:p>
            <a:pPr marL="0" marR="0">
              <a:lnSpc>
                <a:spcPct val="115000"/>
              </a:lnSpc>
              <a:spcBef>
                <a:spcPts val="0"/>
              </a:spcBef>
              <a:spcAft>
                <a:spcPts val="1000"/>
              </a:spcAft>
            </a:pPr>
            <a:r>
              <a:rPr lang="en-US" sz="1100" dirty="0">
                <a:effectLst/>
                <a:ea typeface="Calibri"/>
                <a:cs typeface="Times New Roman"/>
              </a:rPr>
              <a:t> </a:t>
            </a:r>
          </a:p>
        </p:txBody>
      </p:sp>
      <p:cxnSp>
        <p:nvCxnSpPr>
          <p:cNvPr id="43" name="Straight Arrow Connector 42"/>
          <p:cNvCxnSpPr/>
          <p:nvPr/>
        </p:nvCxnSpPr>
        <p:spPr>
          <a:xfrm>
            <a:off x="2409825" y="4991099"/>
            <a:ext cx="1143000" cy="830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53" idx="3"/>
          </p:cNvCxnSpPr>
          <p:nvPr/>
        </p:nvCxnSpPr>
        <p:spPr>
          <a:xfrm flipH="1">
            <a:off x="5781675" y="4999989"/>
            <a:ext cx="762000" cy="82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409825" y="1857374"/>
            <a:ext cx="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543675" y="1904999"/>
            <a:ext cx="0" cy="676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54"/>
          <p:cNvSpPr>
            <a:spLocks noChangeArrowheads="1"/>
          </p:cNvSpPr>
          <p:nvPr/>
        </p:nvSpPr>
        <p:spPr bwMode="auto">
          <a:xfrm>
            <a:off x="1441984" y="426423"/>
            <a:ext cx="6223050" cy="1031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INTERNATIONAL TAX TREATIES/ AGREEMENTS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CONTRACTING STATE 1</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CONTRACTING STATE 2</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5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
            </a:r>
            <a:br>
              <a:rPr kumimoji="0" lang="en-US" sz="10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5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495550" algn="l"/>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955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Text Box 25"/>
          <p:cNvSpPr txBox="1"/>
          <p:nvPr/>
        </p:nvSpPr>
        <p:spPr>
          <a:xfrm>
            <a:off x="3552825" y="5547994"/>
            <a:ext cx="2228850" cy="54800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 </a:t>
            </a:r>
            <a:r>
              <a:rPr lang="en-US" sz="1200" dirty="0" smtClean="0">
                <a:effectLst/>
                <a:latin typeface="Times New Roman"/>
                <a:ea typeface="Calibri"/>
                <a:cs typeface="Times New Roman"/>
              </a:rPr>
              <a:t>Treaty/Agreement </a:t>
            </a:r>
            <a:r>
              <a:rPr lang="en-US" sz="1200" dirty="0">
                <a:effectLst/>
                <a:latin typeface="Times New Roman"/>
                <a:ea typeface="Calibri"/>
                <a:cs typeface="Times New Roman"/>
              </a:rPr>
              <a:t>enforceable to residents of contracting states</a:t>
            </a:r>
            <a:endParaRPr lang="en-US" sz="1100" dirty="0">
              <a:effectLst/>
              <a:ea typeface="Calibri"/>
              <a:cs typeface="Times New Roman"/>
            </a:endParaRPr>
          </a:p>
          <a:p>
            <a:pPr marL="0" marR="0" algn="ctr">
              <a:lnSpc>
                <a:spcPct val="115000"/>
              </a:lnSpc>
              <a:spcBef>
                <a:spcPts val="0"/>
              </a:spcBef>
              <a:spcAft>
                <a:spcPts val="0"/>
              </a:spcAft>
            </a:pPr>
            <a:r>
              <a:rPr lang="en-US" sz="1100" dirty="0">
                <a:effectLst/>
                <a:ea typeface="Calibri"/>
                <a:cs typeface="Times New Roman"/>
              </a:rPr>
              <a:t> </a:t>
            </a:r>
          </a:p>
        </p:txBody>
      </p:sp>
      <p:sp>
        <p:nvSpPr>
          <p:cNvPr id="54"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3028766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p:cTn id="7"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5</a:t>
            </a:fld>
            <a:endParaRPr lang="en-US" dirty="0"/>
          </a:p>
        </p:txBody>
      </p:sp>
      <p:sp>
        <p:nvSpPr>
          <p:cNvPr id="5" name="Title 1"/>
          <p:cNvSpPr>
            <a:spLocks noGrp="1"/>
          </p:cNvSpPr>
          <p:nvPr>
            <p:ph type="title"/>
          </p:nvPr>
        </p:nvSpPr>
        <p:spPr>
          <a:xfrm>
            <a:off x="457200" y="304800"/>
            <a:ext cx="8229600" cy="868362"/>
          </a:xfrm>
        </p:spPr>
        <p:txBody>
          <a:bodyPr>
            <a:normAutofit/>
          </a:bodyPr>
          <a:lstStyle/>
          <a:p>
            <a:r>
              <a:rPr lang="en-US" sz="3600" dirty="0" smtClean="0"/>
              <a:t>Definition of Withholding Agent</a:t>
            </a:r>
            <a:endParaRPr lang="es-CO" sz="3600" dirty="0"/>
          </a:p>
        </p:txBody>
      </p:sp>
      <p:sp>
        <p:nvSpPr>
          <p:cNvPr id="6" name="Content Placeholder 2"/>
          <p:cNvSpPr>
            <a:spLocks noGrp="1"/>
          </p:cNvSpPr>
          <p:nvPr>
            <p:ph idx="1"/>
          </p:nvPr>
        </p:nvSpPr>
        <p:spPr>
          <a:xfrm>
            <a:off x="1066800" y="1295400"/>
            <a:ext cx="6172200" cy="990600"/>
          </a:xfrm>
        </p:spPr>
        <p:txBody>
          <a:bodyPr>
            <a:noAutofit/>
          </a:bodyPr>
          <a:lstStyle/>
          <a:p>
            <a:pPr>
              <a:buFont typeface="Wingdings" pitchFamily="2" charset="2"/>
              <a:buChar char="q"/>
            </a:pPr>
            <a:r>
              <a:rPr lang="en-US" dirty="0" smtClean="0">
                <a:solidFill>
                  <a:schemeClr val="tx1"/>
                </a:solidFill>
              </a:rPr>
              <a:t> Who is a Withholding Agent?</a:t>
            </a:r>
            <a:endParaRPr lang="en-US" sz="1200" dirty="0">
              <a:solidFill>
                <a:schemeClr val="tx1"/>
              </a:solidFill>
            </a:endParaRPr>
          </a:p>
        </p:txBody>
      </p:sp>
      <p:sp>
        <p:nvSpPr>
          <p:cNvPr id="7" name="Content Placeholder 2"/>
          <p:cNvSpPr txBox="1">
            <a:spLocks/>
          </p:cNvSpPr>
          <p:nvPr/>
        </p:nvSpPr>
        <p:spPr>
          <a:xfrm>
            <a:off x="1219200" y="2147248"/>
            <a:ext cx="6867525" cy="1357952"/>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lvl="1"/>
            <a:r>
              <a:rPr lang="en-US" dirty="0" smtClean="0">
                <a:solidFill>
                  <a:schemeClr val="tx1"/>
                </a:solidFill>
              </a:rPr>
              <a:t>Any person (U.S. or foreign) who has "control, receipt, custody, disposal or payment of a withholdable payment.”</a:t>
            </a:r>
            <a:endParaRPr lang="en-US" b="1" dirty="0" smtClean="0">
              <a:solidFill>
                <a:schemeClr val="tx1"/>
              </a:solidFill>
            </a:endParaRPr>
          </a:p>
          <a:p>
            <a:pPr marL="0" indent="0" algn="just">
              <a:buFont typeface="Arial" pitchFamily="34" charset="0"/>
              <a:buNone/>
            </a:pPr>
            <a:endParaRPr lang="en-US" sz="1200" b="1" dirty="0">
              <a:solidFill>
                <a:schemeClr val="tx1"/>
              </a:solidFill>
            </a:endParaRPr>
          </a:p>
        </p:txBody>
      </p:sp>
      <p:pic>
        <p:nvPicPr>
          <p:cNvPr id="4100" name="Picture 4" descr="http://www.rina.com/files/cache/6eee24dd31ead156eebf44f207991db7.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2675" y="3147372"/>
            <a:ext cx="2152650" cy="14382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
        <p:nvSpPr>
          <p:cNvPr id="9" name="Content Placeholder 2"/>
          <p:cNvSpPr txBox="1">
            <a:spLocks/>
          </p:cNvSpPr>
          <p:nvPr/>
        </p:nvSpPr>
        <p:spPr>
          <a:xfrm>
            <a:off x="1066800" y="4038600"/>
            <a:ext cx="6172200" cy="9906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q"/>
            </a:pPr>
            <a:r>
              <a:rPr lang="en-US" dirty="0">
                <a:solidFill>
                  <a:schemeClr val="tx1"/>
                </a:solidFill>
              </a:rPr>
              <a:t> </a:t>
            </a:r>
            <a:r>
              <a:rPr lang="en-US" dirty="0" smtClean="0">
                <a:solidFill>
                  <a:schemeClr val="tx1"/>
                </a:solidFill>
              </a:rPr>
              <a:t>Liability of a withholding agent.</a:t>
            </a:r>
            <a:endParaRPr lang="en-US" sz="1200" dirty="0">
              <a:solidFill>
                <a:schemeClr val="tx1"/>
              </a:solidFill>
            </a:endParaRPr>
          </a:p>
        </p:txBody>
      </p:sp>
    </p:spTree>
    <p:extLst>
      <p:ext uri="{BB962C8B-B14F-4D97-AF65-F5344CB8AC3E}">
        <p14:creationId xmlns:p14="http://schemas.microsoft.com/office/powerpoint/2010/main" xmlns="" val="29904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par>
                                <p:cTn id="21" presetID="18" presetClass="emph" presetSubtype="0" fill="hold" grpId="0" nodeType="withEffect">
                                  <p:stCondLst>
                                    <p:cond delay="0"/>
                                  </p:stCondLst>
                                  <p:iterate type="lt">
                                    <p:tmPct val="4000"/>
                                  </p:iterate>
                                  <p:childTnLst>
                                    <p:set>
                                      <p:cBhvr override="childStyle">
                                        <p:cTn id="22"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50</a:t>
            </a:fld>
            <a:endParaRPr lang="en-US" dirty="0"/>
          </a:p>
        </p:txBody>
      </p:sp>
      <p:sp>
        <p:nvSpPr>
          <p:cNvPr id="5" name="Subtitle 2"/>
          <p:cNvSpPr txBox="1">
            <a:spLocks/>
          </p:cNvSpPr>
          <p:nvPr/>
        </p:nvSpPr>
        <p:spPr>
          <a:xfrm>
            <a:off x="838200" y="1752600"/>
            <a:ext cx="7162800" cy="4038600"/>
          </a:xfrm>
          <a:prstGeom prst="rect">
            <a:avLst/>
          </a:prstGeom>
        </p:spPr>
        <p:txBody>
          <a:bodyPr vert="horz" lIns="91440" tIns="45720" rIns="91440" bIns="45720" rtlCol="0" anchor="ctr"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q"/>
            </a:pPr>
            <a:r>
              <a:rPr lang="en-US" dirty="0" smtClean="0">
                <a:solidFill>
                  <a:schemeClr val="tx1"/>
                </a:solidFill>
                <a:latin typeface="Times New Roman" pitchFamily="18" charset="0"/>
                <a:cs typeface="Times New Roman" pitchFamily="18" charset="0"/>
              </a:rPr>
              <a:t> 3.1. Bilateral Tax Treaty / Convention on Mutual Administrative Assistance in Tax Matters / Tax Information Exchange Agreement in force required. </a:t>
            </a:r>
          </a:p>
          <a:p>
            <a:pPr>
              <a:buFont typeface="Wingdings" pitchFamily="2" charset="2"/>
              <a:buChar char="q"/>
            </a:pPr>
            <a:endParaRPr lang="en-US" dirty="0" smtClean="0">
              <a:solidFill>
                <a:schemeClr val="tx1"/>
              </a:solidFill>
              <a:latin typeface="Times New Roman" pitchFamily="18" charset="0"/>
              <a:cs typeface="Times New Roman" pitchFamily="18" charset="0"/>
            </a:endParaRPr>
          </a:p>
          <a:p>
            <a:pPr>
              <a:buFont typeface="Wingdings" pitchFamily="2" charset="2"/>
              <a:buChar char="q"/>
            </a:pPr>
            <a:r>
              <a:rPr lang="en-US" dirty="0" smtClean="0">
                <a:solidFill>
                  <a:schemeClr val="tx1"/>
                </a:solidFill>
                <a:latin typeface="Times New Roman" pitchFamily="18" charset="0"/>
                <a:cs typeface="Times New Roman" pitchFamily="18" charset="0"/>
              </a:rPr>
              <a:t> 3.2. Legislative Branch of Foreign Contracting State has to enact law incorporating provisions of Model 1 IGA.</a:t>
            </a:r>
          </a:p>
          <a:p>
            <a:pPr>
              <a:buFont typeface="Wingdings" pitchFamily="2" charset="2"/>
              <a:buChar char="q"/>
            </a:pPr>
            <a:endParaRPr lang="en-US" dirty="0" smtClean="0">
              <a:solidFill>
                <a:schemeClr val="tx1"/>
              </a:solidFill>
              <a:latin typeface="Times New Roman" pitchFamily="18" charset="0"/>
              <a:cs typeface="Times New Roman" pitchFamily="18" charset="0"/>
            </a:endParaRPr>
          </a:p>
          <a:p>
            <a:pPr>
              <a:buFont typeface="Wingdings" pitchFamily="2" charset="2"/>
              <a:buChar char="q"/>
            </a:pPr>
            <a:r>
              <a:rPr lang="en-US" dirty="0" smtClean="0">
                <a:solidFill>
                  <a:schemeClr val="tx1"/>
                </a:solidFill>
                <a:latin typeface="Times New Roman" pitchFamily="18" charset="0"/>
                <a:cs typeface="Times New Roman" pitchFamily="18" charset="0"/>
              </a:rPr>
              <a:t> 3.3. FFIs report U.S. accounts to Tax Administration of Foreign Contracting State</a:t>
            </a:r>
          </a:p>
          <a:p>
            <a:endParaRPr lang="en-US" dirty="0" smtClean="0">
              <a:solidFill>
                <a:schemeClr val="tx1"/>
              </a:solidFill>
              <a:latin typeface="Times New Roman" pitchFamily="18" charset="0"/>
              <a:cs typeface="Times New Roman" pitchFamily="18" charset="0"/>
            </a:endParaRPr>
          </a:p>
          <a:p>
            <a:endParaRPr lang="en-US" dirty="0">
              <a:solidFill>
                <a:schemeClr val="tx1"/>
              </a:solidFill>
              <a:latin typeface="Times New Roman" pitchFamily="18" charset="0"/>
              <a:cs typeface="Times New Roman" pitchFamily="18" charset="0"/>
            </a:endParaRPr>
          </a:p>
        </p:txBody>
      </p:sp>
      <p:sp>
        <p:nvSpPr>
          <p:cNvPr id="6" name="Title 1"/>
          <p:cNvSpPr>
            <a:spLocks noGrp="1"/>
          </p:cNvSpPr>
          <p:nvPr>
            <p:ph type="title"/>
          </p:nvPr>
        </p:nvSpPr>
        <p:spPr>
          <a:xfrm>
            <a:off x="533400" y="533400"/>
            <a:ext cx="8305800" cy="685800"/>
          </a:xfrm>
        </p:spPr>
        <p:txBody>
          <a:bodyPr>
            <a:normAutofit/>
          </a:bodyPr>
          <a:lstStyle/>
          <a:p>
            <a:pPr algn="ctr"/>
            <a:r>
              <a:rPr lang="en-US" sz="3500" b="1" dirty="0" smtClean="0"/>
              <a:t>Model 1 IGA Jurisdictions</a:t>
            </a:r>
            <a:endParaRPr lang="en-US" sz="3500" dirty="0"/>
          </a:p>
        </p:txBody>
      </p:sp>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4999649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51</a:t>
            </a:fld>
            <a:endParaRPr lang="en-US" dirty="0"/>
          </a:p>
        </p:txBody>
      </p:sp>
      <p:sp>
        <p:nvSpPr>
          <p:cNvPr id="3" name="Rectangle 2"/>
          <p:cNvSpPr/>
          <p:nvPr/>
        </p:nvSpPr>
        <p:spPr>
          <a:xfrm>
            <a:off x="1095375" y="914400"/>
            <a:ext cx="1466850" cy="6000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31"/>
          <p:cNvSpPr txBox="1"/>
          <p:nvPr/>
        </p:nvSpPr>
        <p:spPr>
          <a:xfrm>
            <a:off x="1095375" y="914400"/>
            <a:ext cx="1466850" cy="6000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USA</a:t>
            </a:r>
            <a:endParaRPr lang="en-US" sz="1100" dirty="0">
              <a:effectLst/>
              <a:ea typeface="Calibri"/>
              <a:cs typeface="Times New Roman"/>
            </a:endParaRPr>
          </a:p>
        </p:txBody>
      </p:sp>
      <p:sp>
        <p:nvSpPr>
          <p:cNvPr id="6" name="Rectangle 5"/>
          <p:cNvSpPr/>
          <p:nvPr/>
        </p:nvSpPr>
        <p:spPr>
          <a:xfrm>
            <a:off x="5076825" y="914400"/>
            <a:ext cx="1581150" cy="6477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Text Box 288"/>
          <p:cNvSpPr txBox="1"/>
          <p:nvPr/>
        </p:nvSpPr>
        <p:spPr>
          <a:xfrm>
            <a:off x="5076825" y="914400"/>
            <a:ext cx="1581150" cy="647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Foreign Contracting State</a:t>
            </a:r>
            <a:endParaRPr lang="en-US" sz="1100" dirty="0">
              <a:effectLst/>
              <a:ea typeface="Calibri"/>
              <a:cs typeface="Times New Roman"/>
            </a:endParaRPr>
          </a:p>
        </p:txBody>
      </p:sp>
      <p:cxnSp>
        <p:nvCxnSpPr>
          <p:cNvPr id="8" name="Straight Arrow Connector 7"/>
          <p:cNvCxnSpPr/>
          <p:nvPr/>
        </p:nvCxnSpPr>
        <p:spPr>
          <a:xfrm>
            <a:off x="2562225" y="1219200"/>
            <a:ext cx="2514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95375" y="1856105"/>
            <a:ext cx="1409700" cy="65722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 Box 301"/>
          <p:cNvSpPr txBox="1"/>
          <p:nvPr/>
        </p:nvSpPr>
        <p:spPr>
          <a:xfrm>
            <a:off x="1095375" y="1857375"/>
            <a:ext cx="1409700" cy="857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Department of the Treasury</a:t>
            </a:r>
            <a:endParaRPr lang="en-US" sz="1100" dirty="0">
              <a:effectLst/>
              <a:ea typeface="Calibri"/>
              <a:cs typeface="Times New Roman"/>
            </a:endParaRPr>
          </a:p>
          <a:p>
            <a:pPr marL="0" marR="0" algn="ctr">
              <a:lnSpc>
                <a:spcPct val="115000"/>
              </a:lnSpc>
              <a:spcBef>
                <a:spcPts val="0"/>
              </a:spcBef>
              <a:spcAft>
                <a:spcPts val="0"/>
              </a:spcAft>
            </a:pPr>
            <a:r>
              <a:rPr lang="en-US" sz="1200" dirty="0">
                <a:effectLst/>
                <a:latin typeface="Times New Roman"/>
                <a:ea typeface="Calibri"/>
                <a:cs typeface="Times New Roman"/>
              </a:rPr>
              <a:t>Internal Revenue Service</a:t>
            </a:r>
            <a:endParaRPr lang="en-US" sz="1100" dirty="0">
              <a:effectLst/>
              <a:ea typeface="Calibri"/>
              <a:cs typeface="Times New Roman"/>
            </a:endParaRPr>
          </a:p>
        </p:txBody>
      </p:sp>
      <p:sp>
        <p:nvSpPr>
          <p:cNvPr id="11" name="Rectangle 10"/>
          <p:cNvSpPr/>
          <p:nvPr/>
        </p:nvSpPr>
        <p:spPr>
          <a:xfrm>
            <a:off x="5124450" y="1856740"/>
            <a:ext cx="1533525" cy="6762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Text Box 303"/>
          <p:cNvSpPr txBox="1"/>
          <p:nvPr/>
        </p:nvSpPr>
        <p:spPr>
          <a:xfrm>
            <a:off x="5124450" y="1857375"/>
            <a:ext cx="1533525" cy="7334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Minister of Public Finance</a:t>
            </a:r>
            <a:endParaRPr lang="en-US" sz="1100" dirty="0">
              <a:effectLst/>
              <a:ea typeface="Calibri"/>
              <a:cs typeface="Times New Roman"/>
            </a:endParaRPr>
          </a:p>
          <a:p>
            <a:pPr marL="0" marR="0" algn="ctr">
              <a:lnSpc>
                <a:spcPct val="115000"/>
              </a:lnSpc>
              <a:spcBef>
                <a:spcPts val="0"/>
              </a:spcBef>
              <a:spcAft>
                <a:spcPts val="0"/>
              </a:spcAft>
            </a:pPr>
            <a:r>
              <a:rPr lang="en-US" sz="1200" dirty="0">
                <a:effectLst/>
                <a:latin typeface="Times New Roman"/>
                <a:ea typeface="Calibri"/>
                <a:cs typeface="Times New Roman"/>
              </a:rPr>
              <a:t>Tax Administration</a:t>
            </a:r>
            <a:endParaRPr lang="en-US" sz="1100" dirty="0">
              <a:effectLst/>
              <a:ea typeface="Calibri"/>
              <a:cs typeface="Times New Roman"/>
            </a:endParaRPr>
          </a:p>
        </p:txBody>
      </p:sp>
      <p:sp>
        <p:nvSpPr>
          <p:cNvPr id="13" name="Rectangle 12"/>
          <p:cNvSpPr/>
          <p:nvPr/>
        </p:nvSpPr>
        <p:spPr>
          <a:xfrm>
            <a:off x="6019800" y="4000500"/>
            <a:ext cx="638175" cy="4572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Text Box 295"/>
          <p:cNvSpPr txBox="1"/>
          <p:nvPr/>
        </p:nvSpPr>
        <p:spPr>
          <a:xfrm>
            <a:off x="6019800" y="4000500"/>
            <a:ext cx="638175" cy="4572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FFIs</a:t>
            </a:r>
            <a:endParaRPr lang="en-US" sz="1100" dirty="0">
              <a:effectLst/>
              <a:ea typeface="Calibri"/>
              <a:cs typeface="Times New Roman"/>
            </a:endParaRPr>
          </a:p>
          <a:p>
            <a:pPr marL="0" marR="0">
              <a:lnSpc>
                <a:spcPct val="115000"/>
              </a:lnSpc>
              <a:spcBef>
                <a:spcPts val="0"/>
              </a:spcBef>
              <a:spcAft>
                <a:spcPts val="1000"/>
              </a:spcAft>
            </a:pPr>
            <a:r>
              <a:rPr lang="en-US" sz="1100" dirty="0">
                <a:effectLst/>
                <a:ea typeface="Calibri"/>
                <a:cs typeface="Times New Roman"/>
              </a:rPr>
              <a:t> </a:t>
            </a:r>
          </a:p>
        </p:txBody>
      </p:sp>
      <p:cxnSp>
        <p:nvCxnSpPr>
          <p:cNvPr id="15" name="Straight Arrow Connector 14"/>
          <p:cNvCxnSpPr/>
          <p:nvPr/>
        </p:nvCxnSpPr>
        <p:spPr>
          <a:xfrm>
            <a:off x="2505075" y="2225040"/>
            <a:ext cx="26193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38900" y="2590800"/>
            <a:ext cx="0" cy="1409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 Box 309"/>
          <p:cNvSpPr txBox="1"/>
          <p:nvPr/>
        </p:nvSpPr>
        <p:spPr>
          <a:xfrm>
            <a:off x="5334000" y="5581650"/>
            <a:ext cx="990600" cy="3901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NFFEs</a:t>
            </a:r>
            <a:endParaRPr lang="en-US" sz="1100" dirty="0">
              <a:effectLst/>
              <a:ea typeface="Calibri"/>
              <a:cs typeface="Times New Roman"/>
            </a:endParaRPr>
          </a:p>
        </p:txBody>
      </p:sp>
      <p:sp>
        <p:nvSpPr>
          <p:cNvPr id="20" name="Text Box 311"/>
          <p:cNvSpPr txBox="1"/>
          <p:nvPr/>
        </p:nvSpPr>
        <p:spPr>
          <a:xfrm>
            <a:off x="1066800" y="5486400"/>
            <a:ext cx="1276350" cy="52092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smtClean="0">
                <a:effectLst/>
                <a:latin typeface="Times New Roman"/>
                <a:ea typeface="Calibri"/>
                <a:cs typeface="Times New Roman"/>
              </a:rPr>
              <a:t>U.S. </a:t>
            </a:r>
            <a:r>
              <a:rPr lang="en-US" sz="1200" dirty="0">
                <a:effectLst/>
                <a:latin typeface="Times New Roman"/>
                <a:ea typeface="Calibri"/>
                <a:cs typeface="Times New Roman"/>
              </a:rPr>
              <a:t>Withholding Agents</a:t>
            </a:r>
            <a:endParaRPr lang="en-US" sz="1100" dirty="0">
              <a:effectLst/>
              <a:ea typeface="Calibri"/>
              <a:cs typeface="Times New Roman"/>
            </a:endParaRPr>
          </a:p>
        </p:txBody>
      </p:sp>
      <p:cxnSp>
        <p:nvCxnSpPr>
          <p:cNvPr id="21" name="Straight Arrow Connector 20"/>
          <p:cNvCxnSpPr/>
          <p:nvPr/>
        </p:nvCxnSpPr>
        <p:spPr>
          <a:xfrm flipH="1">
            <a:off x="4914900" y="2590800"/>
            <a:ext cx="20955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867150" y="2970530"/>
            <a:ext cx="1047750" cy="5143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Text Box 316"/>
          <p:cNvSpPr txBox="1"/>
          <p:nvPr/>
        </p:nvSpPr>
        <p:spPr>
          <a:xfrm>
            <a:off x="3867150" y="2970530"/>
            <a:ext cx="1047750"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Legislative Branch</a:t>
            </a:r>
            <a:endParaRPr lang="en-US" sz="1100" dirty="0">
              <a:effectLst/>
              <a:ea typeface="Calibri"/>
              <a:cs typeface="Times New Roman"/>
            </a:endParaRPr>
          </a:p>
        </p:txBody>
      </p:sp>
      <p:cxnSp>
        <p:nvCxnSpPr>
          <p:cNvPr id="24" name="Straight Arrow Connector 23"/>
          <p:cNvCxnSpPr/>
          <p:nvPr/>
        </p:nvCxnSpPr>
        <p:spPr>
          <a:xfrm>
            <a:off x="4391025" y="3485515"/>
            <a:ext cx="0"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743325" y="3999230"/>
            <a:ext cx="1333500" cy="685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Text Box 319"/>
          <p:cNvSpPr txBox="1"/>
          <p:nvPr/>
        </p:nvSpPr>
        <p:spPr>
          <a:xfrm>
            <a:off x="3743325" y="4000500"/>
            <a:ext cx="1333500" cy="10763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Ratifies- Enacts domestic law incorporating FATCA MODEL 1 IGA provisions</a:t>
            </a:r>
            <a:endParaRPr lang="en-US" sz="1100" dirty="0">
              <a:effectLst/>
              <a:ea typeface="Calibri"/>
              <a:cs typeface="Times New Roman"/>
            </a:endParaRPr>
          </a:p>
        </p:txBody>
      </p:sp>
      <p:cxnSp>
        <p:nvCxnSpPr>
          <p:cNvPr id="27" name="Straight Arrow Connector 26"/>
          <p:cNvCxnSpPr/>
          <p:nvPr/>
        </p:nvCxnSpPr>
        <p:spPr>
          <a:xfrm>
            <a:off x="2343150" y="5781675"/>
            <a:ext cx="2990850" cy="95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076190" y="4238625"/>
            <a:ext cx="9429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076825" y="5076825"/>
            <a:ext cx="257175" cy="523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2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5" name="Rectangle 4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
            </a:r>
            <a:br>
              <a:rPr kumimoji="0" lang="en-US" sz="10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8"/>
          <p:cNvSpPr/>
          <p:nvPr/>
        </p:nvSpPr>
        <p:spPr>
          <a:xfrm>
            <a:off x="2971800" y="2199501"/>
            <a:ext cx="1656864" cy="276999"/>
          </a:xfrm>
          <a:prstGeom prst="rect">
            <a:avLst/>
          </a:prstGeom>
        </p:spPr>
        <p:txBody>
          <a:bodyPr wrap="none">
            <a:spAutoFit/>
          </a:bodyPr>
          <a:lstStyle/>
          <a:p>
            <a:r>
              <a:rPr lang="en-US" sz="1200" dirty="0"/>
              <a:t>FATCA MODEL 1 IGA</a:t>
            </a:r>
          </a:p>
        </p:txBody>
      </p:sp>
      <p:sp>
        <p:nvSpPr>
          <p:cNvPr id="40" name="Rectangle 39"/>
          <p:cNvSpPr/>
          <p:nvPr/>
        </p:nvSpPr>
        <p:spPr>
          <a:xfrm>
            <a:off x="2743200" y="1181100"/>
            <a:ext cx="2276475" cy="769441"/>
          </a:xfrm>
          <a:prstGeom prst="rect">
            <a:avLst/>
          </a:prstGeom>
        </p:spPr>
        <p:txBody>
          <a:bodyPr wrap="square">
            <a:spAutoFit/>
          </a:bodyPr>
          <a:lstStyle/>
          <a:p>
            <a:pPr algn="ctr"/>
            <a:r>
              <a:rPr lang="en-US" sz="1100" dirty="0"/>
              <a:t>Bilateral Tax Treaty / Convention</a:t>
            </a:r>
          </a:p>
          <a:p>
            <a:pPr algn="ctr"/>
            <a:r>
              <a:rPr lang="en-US" sz="1100" dirty="0" smtClean="0"/>
              <a:t>on </a:t>
            </a:r>
            <a:r>
              <a:rPr lang="en-US" sz="1100" dirty="0"/>
              <a:t>Mutual Administrative Assistance</a:t>
            </a:r>
          </a:p>
          <a:p>
            <a:pPr algn="ctr"/>
            <a:r>
              <a:rPr lang="en-US" sz="1100" dirty="0" smtClean="0"/>
              <a:t>in </a:t>
            </a:r>
            <a:r>
              <a:rPr lang="en-US" sz="1100" dirty="0"/>
              <a:t>Tax Matters / Tax Information </a:t>
            </a:r>
            <a:endParaRPr lang="en-US" sz="1100" dirty="0" smtClean="0"/>
          </a:p>
          <a:p>
            <a:pPr algn="ctr"/>
            <a:r>
              <a:rPr lang="en-US" sz="1100" dirty="0"/>
              <a:t>Exchange Agreement in force</a:t>
            </a:r>
          </a:p>
        </p:txBody>
      </p:sp>
      <p:sp>
        <p:nvSpPr>
          <p:cNvPr id="41" name="Rectangle 40"/>
          <p:cNvSpPr/>
          <p:nvPr/>
        </p:nvSpPr>
        <p:spPr>
          <a:xfrm>
            <a:off x="5165422" y="2595890"/>
            <a:ext cx="1311578" cy="261610"/>
          </a:xfrm>
          <a:prstGeom prst="rect">
            <a:avLst/>
          </a:prstGeom>
        </p:spPr>
        <p:txBody>
          <a:bodyPr wrap="none">
            <a:spAutoFit/>
          </a:bodyPr>
          <a:lstStyle/>
          <a:p>
            <a:r>
              <a:rPr lang="en-US" sz="1100" dirty="0"/>
              <a:t>Report US accounts</a:t>
            </a:r>
          </a:p>
        </p:txBody>
      </p:sp>
      <p:sp>
        <p:nvSpPr>
          <p:cNvPr id="42" name="Rectangle 41"/>
          <p:cNvSpPr/>
          <p:nvPr/>
        </p:nvSpPr>
        <p:spPr>
          <a:xfrm>
            <a:off x="3209871" y="5791200"/>
            <a:ext cx="1285929" cy="261610"/>
          </a:xfrm>
          <a:prstGeom prst="rect">
            <a:avLst/>
          </a:prstGeom>
        </p:spPr>
        <p:txBody>
          <a:bodyPr wrap="none">
            <a:spAutoFit/>
          </a:bodyPr>
          <a:lstStyle/>
          <a:p>
            <a:r>
              <a:rPr lang="en-US" sz="1100" dirty="0"/>
              <a:t>Certify if US or not</a:t>
            </a:r>
          </a:p>
        </p:txBody>
      </p:sp>
      <p:sp>
        <p:nvSpPr>
          <p:cNvPr id="43" name="Rectangle 42"/>
          <p:cNvSpPr/>
          <p:nvPr/>
        </p:nvSpPr>
        <p:spPr>
          <a:xfrm>
            <a:off x="2988791" y="392668"/>
            <a:ext cx="2878609" cy="400110"/>
          </a:xfrm>
          <a:prstGeom prst="rect">
            <a:avLst/>
          </a:prstGeom>
        </p:spPr>
        <p:txBody>
          <a:bodyPr wrap="none">
            <a:spAutoFit/>
          </a:bodyPr>
          <a:lstStyle/>
          <a:p>
            <a:r>
              <a:rPr lang="en-US" sz="2000" b="1" u="sng" dirty="0">
                <a:effectLst>
                  <a:outerShdw blurRad="38100" dist="38100" dir="2700000" algn="tl">
                    <a:srgbClr val="000000">
                      <a:alpha val="43137"/>
                    </a:srgbClr>
                  </a:outerShdw>
                </a:effectLst>
              </a:rPr>
              <a:t>FATCA MODEL 1 IGAs</a:t>
            </a:r>
            <a:endParaRPr lang="en-US" sz="2000" dirty="0">
              <a:effectLst>
                <a:outerShdw blurRad="38100" dist="38100" dir="2700000" algn="tl">
                  <a:srgbClr val="000000">
                    <a:alpha val="43137"/>
                  </a:srgbClr>
                </a:outerShdw>
              </a:effectLst>
            </a:endParaRPr>
          </a:p>
        </p:txBody>
      </p:sp>
      <p:sp>
        <p:nvSpPr>
          <p:cNvPr id="3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8508526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 calcmode="lin" valueType="num">
                                      <p:cBhvr>
                                        <p:cTn id="7"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52</a:t>
            </a:fld>
            <a:endParaRPr lang="en-US" dirty="0"/>
          </a:p>
        </p:txBody>
      </p:sp>
      <p:sp>
        <p:nvSpPr>
          <p:cNvPr id="5" name="Subtitle 2"/>
          <p:cNvSpPr txBox="1">
            <a:spLocks/>
          </p:cNvSpPr>
          <p:nvPr/>
        </p:nvSpPr>
        <p:spPr>
          <a:xfrm>
            <a:off x="914400" y="1524000"/>
            <a:ext cx="7010400" cy="41910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q"/>
            </a:pPr>
            <a:r>
              <a:rPr lang="en-US" dirty="0" smtClean="0">
                <a:solidFill>
                  <a:schemeClr val="tx1"/>
                </a:solidFill>
                <a:latin typeface="Times New Roman" pitchFamily="18" charset="0"/>
                <a:cs typeface="Times New Roman" pitchFamily="18" charset="0"/>
              </a:rPr>
              <a:t> 4.1. Bilateral Tax Treaty / Convention on Mutual Administrative Assistance in Tax Matters / Tax Information Exchange Agreement in force required. </a:t>
            </a:r>
          </a:p>
          <a:p>
            <a:pPr marL="0" indent="0">
              <a:buNone/>
            </a:pPr>
            <a:endParaRPr lang="en-US" dirty="0" smtClean="0">
              <a:solidFill>
                <a:schemeClr val="tx1"/>
              </a:solidFill>
              <a:latin typeface="Times New Roman" pitchFamily="18" charset="0"/>
              <a:cs typeface="Times New Roman" pitchFamily="18" charset="0"/>
            </a:endParaRPr>
          </a:p>
          <a:p>
            <a:pPr>
              <a:buFont typeface="Wingdings" pitchFamily="2" charset="2"/>
              <a:buChar char="q"/>
            </a:pPr>
            <a:r>
              <a:rPr lang="en-US" dirty="0" smtClean="0">
                <a:solidFill>
                  <a:schemeClr val="tx1"/>
                </a:solidFill>
                <a:latin typeface="Times New Roman" pitchFamily="18" charset="0"/>
                <a:cs typeface="Times New Roman" pitchFamily="18" charset="0"/>
              </a:rPr>
              <a:t> 4.2. Legislative Branch of Foreign Contracting State has to enact law incorporating provisions of FATCA Model 1 IGA.</a:t>
            </a:r>
          </a:p>
          <a:p>
            <a:pPr marL="0" indent="0">
              <a:buNone/>
            </a:pPr>
            <a:endParaRPr lang="en-US" dirty="0" smtClean="0">
              <a:solidFill>
                <a:schemeClr val="tx1"/>
              </a:solidFill>
              <a:latin typeface="Times New Roman" pitchFamily="18" charset="0"/>
              <a:cs typeface="Times New Roman" pitchFamily="18" charset="0"/>
            </a:endParaRPr>
          </a:p>
          <a:p>
            <a:pPr>
              <a:buFont typeface="Wingdings" pitchFamily="2" charset="2"/>
              <a:buChar char="q"/>
            </a:pPr>
            <a:r>
              <a:rPr lang="en-US" dirty="0" smtClean="0">
                <a:solidFill>
                  <a:schemeClr val="tx1"/>
                </a:solidFill>
                <a:latin typeface="Times New Roman" pitchFamily="18" charset="0"/>
                <a:cs typeface="Times New Roman" pitchFamily="18" charset="0"/>
              </a:rPr>
              <a:t> 4.3. FFIs report U.S. accounts directly to the IRS.</a:t>
            </a:r>
          </a:p>
          <a:p>
            <a:endParaRPr lang="en-US" dirty="0">
              <a:solidFill>
                <a:schemeClr val="tx1"/>
              </a:solidFill>
              <a:latin typeface="Times New Roman" pitchFamily="18" charset="0"/>
              <a:cs typeface="Times New Roman" pitchFamily="18" charset="0"/>
            </a:endParaRPr>
          </a:p>
        </p:txBody>
      </p:sp>
      <p:sp>
        <p:nvSpPr>
          <p:cNvPr id="6" name="Title 1"/>
          <p:cNvSpPr>
            <a:spLocks noGrp="1"/>
          </p:cNvSpPr>
          <p:nvPr>
            <p:ph type="title"/>
          </p:nvPr>
        </p:nvSpPr>
        <p:spPr>
          <a:xfrm>
            <a:off x="609600" y="381000"/>
            <a:ext cx="8305800" cy="762000"/>
          </a:xfrm>
        </p:spPr>
        <p:txBody>
          <a:bodyPr>
            <a:normAutofit/>
          </a:bodyPr>
          <a:lstStyle/>
          <a:p>
            <a:pPr algn="ctr"/>
            <a:r>
              <a:rPr lang="en-US" sz="3600" b="1" dirty="0" smtClean="0"/>
              <a:t>Model 2 IGA Jurisdictions</a:t>
            </a:r>
            <a:endParaRPr lang="en-US" sz="3600" dirty="0"/>
          </a:p>
        </p:txBody>
      </p:sp>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2018591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53</a:t>
            </a:fld>
            <a:endParaRPr lang="en-US" dirty="0"/>
          </a:p>
        </p:txBody>
      </p:sp>
      <p:sp>
        <p:nvSpPr>
          <p:cNvPr id="3" name="Text Box 321"/>
          <p:cNvSpPr txBox="1"/>
          <p:nvPr/>
        </p:nvSpPr>
        <p:spPr>
          <a:xfrm>
            <a:off x="5076825" y="990600"/>
            <a:ext cx="1581150" cy="647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Foreign Contracting State</a:t>
            </a:r>
            <a:endParaRPr lang="en-US" sz="1100" dirty="0">
              <a:effectLst/>
              <a:ea typeface="Calibri"/>
              <a:cs typeface="Times New Roman"/>
            </a:endParaRPr>
          </a:p>
        </p:txBody>
      </p:sp>
      <p:sp>
        <p:nvSpPr>
          <p:cNvPr id="5" name="Rectangle 4"/>
          <p:cNvSpPr/>
          <p:nvPr/>
        </p:nvSpPr>
        <p:spPr>
          <a:xfrm>
            <a:off x="1095375" y="1808480"/>
            <a:ext cx="1409700" cy="65722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Text Box 323"/>
          <p:cNvSpPr txBox="1"/>
          <p:nvPr/>
        </p:nvSpPr>
        <p:spPr>
          <a:xfrm>
            <a:off x="1095375" y="1809750"/>
            <a:ext cx="1409700" cy="857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Department of the Treasury</a:t>
            </a:r>
            <a:endParaRPr lang="en-US" sz="1100" dirty="0">
              <a:effectLst/>
              <a:ea typeface="Calibri"/>
              <a:cs typeface="Times New Roman"/>
            </a:endParaRPr>
          </a:p>
          <a:p>
            <a:pPr marL="0" marR="0" algn="ctr">
              <a:lnSpc>
                <a:spcPct val="115000"/>
              </a:lnSpc>
              <a:spcBef>
                <a:spcPts val="0"/>
              </a:spcBef>
              <a:spcAft>
                <a:spcPts val="0"/>
              </a:spcAft>
            </a:pPr>
            <a:r>
              <a:rPr lang="en-US" sz="1200" dirty="0">
                <a:effectLst/>
                <a:latin typeface="Times New Roman"/>
                <a:ea typeface="Calibri"/>
                <a:cs typeface="Times New Roman"/>
              </a:rPr>
              <a:t>Internal Revenue Service</a:t>
            </a:r>
            <a:endParaRPr lang="en-US" sz="1100" dirty="0">
              <a:effectLst/>
              <a:ea typeface="Calibri"/>
              <a:cs typeface="Times New Roman"/>
            </a:endParaRPr>
          </a:p>
        </p:txBody>
      </p:sp>
      <p:sp>
        <p:nvSpPr>
          <p:cNvPr id="7" name="Rectangle 6"/>
          <p:cNvSpPr/>
          <p:nvPr/>
        </p:nvSpPr>
        <p:spPr>
          <a:xfrm>
            <a:off x="5124450" y="1990725"/>
            <a:ext cx="1533525" cy="6762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ext Box 322"/>
          <p:cNvSpPr txBox="1"/>
          <p:nvPr/>
        </p:nvSpPr>
        <p:spPr>
          <a:xfrm>
            <a:off x="5124450" y="1933575"/>
            <a:ext cx="1533525" cy="7334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Minister of Public Finance</a:t>
            </a:r>
            <a:endParaRPr lang="en-US" sz="1100" dirty="0">
              <a:effectLst/>
              <a:ea typeface="Calibri"/>
              <a:cs typeface="Times New Roman"/>
            </a:endParaRPr>
          </a:p>
          <a:p>
            <a:pPr marL="0" marR="0" algn="ctr">
              <a:lnSpc>
                <a:spcPct val="115000"/>
              </a:lnSpc>
              <a:spcBef>
                <a:spcPts val="0"/>
              </a:spcBef>
              <a:spcAft>
                <a:spcPts val="0"/>
              </a:spcAft>
            </a:pPr>
            <a:r>
              <a:rPr lang="en-US" sz="1200" dirty="0">
                <a:effectLst/>
                <a:latin typeface="Times New Roman"/>
                <a:ea typeface="Calibri"/>
                <a:cs typeface="Times New Roman"/>
              </a:rPr>
              <a:t>Tax Administration</a:t>
            </a:r>
            <a:endParaRPr lang="en-US" sz="1100" dirty="0">
              <a:effectLst/>
              <a:ea typeface="Calibri"/>
              <a:cs typeface="Times New Roman"/>
            </a:endParaRPr>
          </a:p>
        </p:txBody>
      </p:sp>
      <p:sp>
        <p:nvSpPr>
          <p:cNvPr id="9" name="Rectangle 8"/>
          <p:cNvSpPr/>
          <p:nvPr/>
        </p:nvSpPr>
        <p:spPr>
          <a:xfrm>
            <a:off x="6019165" y="3132455"/>
            <a:ext cx="638175" cy="495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 Box 332"/>
          <p:cNvSpPr txBox="1"/>
          <p:nvPr/>
        </p:nvSpPr>
        <p:spPr>
          <a:xfrm>
            <a:off x="5591175" y="3128645"/>
            <a:ext cx="1066800" cy="4953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Legislative</a:t>
            </a:r>
            <a:endParaRPr lang="en-US" sz="1100" dirty="0">
              <a:effectLst/>
              <a:ea typeface="Calibri"/>
              <a:cs typeface="Times New Roman"/>
            </a:endParaRPr>
          </a:p>
          <a:p>
            <a:pPr marL="0" marR="0" algn="ctr">
              <a:lnSpc>
                <a:spcPct val="115000"/>
              </a:lnSpc>
              <a:spcBef>
                <a:spcPts val="0"/>
              </a:spcBef>
              <a:spcAft>
                <a:spcPts val="0"/>
              </a:spcAft>
            </a:pPr>
            <a:r>
              <a:rPr lang="en-US" sz="1200" dirty="0">
                <a:effectLst/>
                <a:latin typeface="Times New Roman"/>
                <a:ea typeface="Calibri"/>
                <a:cs typeface="Times New Roman"/>
              </a:rPr>
              <a:t>Branch</a:t>
            </a:r>
            <a:endParaRPr lang="en-US" sz="1100" dirty="0">
              <a:effectLst/>
              <a:ea typeface="Calibri"/>
              <a:cs typeface="Times New Roman"/>
            </a:endParaRPr>
          </a:p>
          <a:p>
            <a:pPr marL="0" marR="0" algn="ctr">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ea typeface="Calibri"/>
              <a:cs typeface="Times New Roman"/>
            </a:endParaRPr>
          </a:p>
          <a:p>
            <a:pPr marL="0" marR="0">
              <a:lnSpc>
                <a:spcPct val="115000"/>
              </a:lnSpc>
              <a:spcBef>
                <a:spcPts val="0"/>
              </a:spcBef>
              <a:spcAft>
                <a:spcPts val="1000"/>
              </a:spcAft>
            </a:pPr>
            <a:r>
              <a:rPr lang="en-US" sz="1100" dirty="0">
                <a:effectLst/>
                <a:ea typeface="Calibri"/>
                <a:cs typeface="Times New Roman"/>
              </a:rPr>
              <a:t> </a:t>
            </a:r>
          </a:p>
        </p:txBody>
      </p:sp>
      <p:cxnSp>
        <p:nvCxnSpPr>
          <p:cNvPr id="11" name="Straight Arrow Connector 10"/>
          <p:cNvCxnSpPr/>
          <p:nvPr/>
        </p:nvCxnSpPr>
        <p:spPr>
          <a:xfrm>
            <a:off x="2505075" y="2209800"/>
            <a:ext cx="26193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448300" y="5619750"/>
            <a:ext cx="990600" cy="400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Text Box 339"/>
          <p:cNvSpPr txBox="1"/>
          <p:nvPr/>
        </p:nvSpPr>
        <p:spPr>
          <a:xfrm>
            <a:off x="5448300" y="5619750"/>
            <a:ext cx="990600" cy="400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NFFEs</a:t>
            </a:r>
            <a:endParaRPr lang="en-US" sz="1100" dirty="0">
              <a:effectLst/>
              <a:ea typeface="Calibri"/>
              <a:cs typeface="Times New Roman"/>
            </a:endParaRPr>
          </a:p>
        </p:txBody>
      </p:sp>
      <p:sp>
        <p:nvSpPr>
          <p:cNvPr id="14" name="Rectangle 13"/>
          <p:cNvSpPr/>
          <p:nvPr/>
        </p:nvSpPr>
        <p:spPr>
          <a:xfrm>
            <a:off x="1181100" y="5486400"/>
            <a:ext cx="1276350" cy="4762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Text Box 336"/>
          <p:cNvSpPr txBox="1"/>
          <p:nvPr/>
        </p:nvSpPr>
        <p:spPr>
          <a:xfrm>
            <a:off x="1181100" y="5486400"/>
            <a:ext cx="1276350" cy="476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smtClean="0">
                <a:effectLst/>
                <a:latin typeface="Times New Roman"/>
                <a:ea typeface="Calibri"/>
                <a:cs typeface="Times New Roman"/>
              </a:rPr>
              <a:t>U.S. </a:t>
            </a:r>
            <a:r>
              <a:rPr lang="en-US" sz="1200" dirty="0">
                <a:effectLst/>
                <a:latin typeface="Times New Roman"/>
                <a:ea typeface="Calibri"/>
                <a:cs typeface="Times New Roman"/>
              </a:rPr>
              <a:t>Withholding Agents</a:t>
            </a:r>
            <a:endParaRPr lang="en-US" sz="1100" dirty="0">
              <a:effectLst/>
              <a:ea typeface="Calibri"/>
              <a:cs typeface="Times New Roman"/>
            </a:endParaRPr>
          </a:p>
        </p:txBody>
      </p:sp>
      <p:cxnSp>
        <p:nvCxnSpPr>
          <p:cNvPr id="16" name="Straight Arrow Connector 15"/>
          <p:cNvCxnSpPr/>
          <p:nvPr/>
        </p:nvCxnSpPr>
        <p:spPr>
          <a:xfrm>
            <a:off x="6086475" y="2623820"/>
            <a:ext cx="0" cy="500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657600" y="3014345"/>
            <a:ext cx="857250" cy="4095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Text Box 330"/>
          <p:cNvSpPr txBox="1"/>
          <p:nvPr/>
        </p:nvSpPr>
        <p:spPr>
          <a:xfrm>
            <a:off x="3657600" y="3014345"/>
            <a:ext cx="857250" cy="4095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FFI</a:t>
            </a:r>
            <a:endParaRPr lang="en-US" sz="1100" dirty="0">
              <a:effectLst/>
              <a:ea typeface="Calibri"/>
              <a:cs typeface="Times New Roman"/>
            </a:endParaRPr>
          </a:p>
        </p:txBody>
      </p:sp>
      <p:sp>
        <p:nvSpPr>
          <p:cNvPr id="19" name="Rectangle 18"/>
          <p:cNvSpPr/>
          <p:nvPr/>
        </p:nvSpPr>
        <p:spPr>
          <a:xfrm>
            <a:off x="5505450" y="4204970"/>
            <a:ext cx="1285875" cy="10287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Text Box 334"/>
          <p:cNvSpPr txBox="1"/>
          <p:nvPr/>
        </p:nvSpPr>
        <p:spPr>
          <a:xfrm>
            <a:off x="5505450" y="4204970"/>
            <a:ext cx="1285875" cy="11290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Ratifies- Enacts domestic law incorporating FATCA MODEL 2 IGA provisions</a:t>
            </a:r>
            <a:endParaRPr lang="en-US" sz="1100" dirty="0">
              <a:effectLst/>
              <a:ea typeface="Calibri"/>
              <a:cs typeface="Times New Roman"/>
            </a:endParaRPr>
          </a:p>
        </p:txBody>
      </p:sp>
      <p:cxnSp>
        <p:nvCxnSpPr>
          <p:cNvPr id="21" name="Straight Arrow Connector 20"/>
          <p:cNvCxnSpPr/>
          <p:nvPr/>
        </p:nvCxnSpPr>
        <p:spPr>
          <a:xfrm>
            <a:off x="2457450" y="5781675"/>
            <a:ext cx="2990850" cy="95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95375" y="1066800"/>
            <a:ext cx="1333500" cy="5334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Text Box 342"/>
          <p:cNvSpPr txBox="1"/>
          <p:nvPr/>
        </p:nvSpPr>
        <p:spPr>
          <a:xfrm>
            <a:off x="1095375" y="1066800"/>
            <a:ext cx="1333500" cy="533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USA</a:t>
            </a:r>
            <a:endParaRPr lang="en-US" sz="1100" dirty="0">
              <a:effectLst/>
              <a:ea typeface="Calibri"/>
              <a:cs typeface="Times New Roman"/>
            </a:endParaRPr>
          </a:p>
        </p:txBody>
      </p:sp>
      <p:cxnSp>
        <p:nvCxnSpPr>
          <p:cNvPr id="24" name="Straight Arrow Connector 23"/>
          <p:cNvCxnSpPr/>
          <p:nvPr/>
        </p:nvCxnSpPr>
        <p:spPr>
          <a:xfrm>
            <a:off x="2457450" y="1333500"/>
            <a:ext cx="261937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86475" y="3623945"/>
            <a:ext cx="0" cy="581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505075" y="2519045"/>
            <a:ext cx="1152525"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514850" y="3423920"/>
            <a:ext cx="990600" cy="781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86475" y="5233670"/>
            <a:ext cx="0" cy="390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514600" y="1295400"/>
            <a:ext cx="2514600" cy="646331"/>
          </a:xfrm>
          <a:prstGeom prst="rect">
            <a:avLst/>
          </a:prstGeom>
        </p:spPr>
        <p:txBody>
          <a:bodyPr wrap="square">
            <a:spAutoFit/>
          </a:bodyPr>
          <a:lstStyle/>
          <a:p>
            <a:pPr algn="ctr"/>
            <a:r>
              <a:rPr lang="en-US" sz="1200" dirty="0"/>
              <a:t>Bilateral Tax Treaty / Convention</a:t>
            </a:r>
          </a:p>
          <a:p>
            <a:pPr algn="ctr"/>
            <a:r>
              <a:rPr lang="en-US" sz="1200" dirty="0" smtClean="0"/>
              <a:t>on </a:t>
            </a:r>
            <a:r>
              <a:rPr lang="en-US" sz="1200" dirty="0"/>
              <a:t>Mutual Administrative Assistance</a:t>
            </a:r>
          </a:p>
          <a:p>
            <a:pPr algn="ctr"/>
            <a:r>
              <a:rPr lang="en-US" sz="1200" dirty="0" smtClean="0"/>
              <a:t>in </a:t>
            </a:r>
            <a:r>
              <a:rPr lang="en-US" sz="1200" dirty="0"/>
              <a:t>Tax Matters / Tax Information </a:t>
            </a:r>
          </a:p>
        </p:txBody>
      </p:sp>
      <p:sp>
        <p:nvSpPr>
          <p:cNvPr id="41" name="Rectangle 40"/>
          <p:cNvSpPr/>
          <p:nvPr/>
        </p:nvSpPr>
        <p:spPr>
          <a:xfrm>
            <a:off x="2971800" y="2161401"/>
            <a:ext cx="1656864" cy="276999"/>
          </a:xfrm>
          <a:prstGeom prst="rect">
            <a:avLst/>
          </a:prstGeom>
        </p:spPr>
        <p:txBody>
          <a:bodyPr wrap="none">
            <a:spAutoFit/>
          </a:bodyPr>
          <a:lstStyle/>
          <a:p>
            <a:r>
              <a:rPr lang="en-US" sz="1200" dirty="0"/>
              <a:t>FATCA MODEL 2 IGA</a:t>
            </a:r>
          </a:p>
        </p:txBody>
      </p:sp>
      <p:sp>
        <p:nvSpPr>
          <p:cNvPr id="43" name="Rectangle 42"/>
          <p:cNvSpPr/>
          <p:nvPr/>
        </p:nvSpPr>
        <p:spPr>
          <a:xfrm>
            <a:off x="1896952" y="3048000"/>
            <a:ext cx="1455848" cy="276999"/>
          </a:xfrm>
          <a:prstGeom prst="rect">
            <a:avLst/>
          </a:prstGeom>
        </p:spPr>
        <p:txBody>
          <a:bodyPr wrap="none">
            <a:spAutoFit/>
          </a:bodyPr>
          <a:lstStyle/>
          <a:p>
            <a:r>
              <a:rPr lang="en-US" sz="1200" dirty="0"/>
              <a:t>Report US accounts </a:t>
            </a:r>
          </a:p>
        </p:txBody>
      </p:sp>
      <p:sp>
        <p:nvSpPr>
          <p:cNvPr id="44" name="Rectangle 43"/>
          <p:cNvSpPr/>
          <p:nvPr/>
        </p:nvSpPr>
        <p:spPr>
          <a:xfrm>
            <a:off x="3218000" y="5761614"/>
            <a:ext cx="1430200" cy="276999"/>
          </a:xfrm>
          <a:prstGeom prst="rect">
            <a:avLst/>
          </a:prstGeom>
        </p:spPr>
        <p:txBody>
          <a:bodyPr wrap="none">
            <a:spAutoFit/>
          </a:bodyPr>
          <a:lstStyle/>
          <a:p>
            <a:r>
              <a:rPr lang="en-US" sz="1200" dirty="0"/>
              <a:t> Certify if US or not</a:t>
            </a:r>
          </a:p>
        </p:txBody>
      </p:sp>
      <p:sp>
        <p:nvSpPr>
          <p:cNvPr id="45" name="Rectangle 44"/>
          <p:cNvSpPr/>
          <p:nvPr/>
        </p:nvSpPr>
        <p:spPr>
          <a:xfrm>
            <a:off x="3429914" y="438090"/>
            <a:ext cx="1980286" cy="400110"/>
          </a:xfrm>
          <a:prstGeom prst="rect">
            <a:avLst/>
          </a:prstGeom>
        </p:spPr>
        <p:txBody>
          <a:bodyPr wrap="none">
            <a:spAutoFit/>
          </a:bodyPr>
          <a:lstStyle/>
          <a:p>
            <a:r>
              <a:rPr lang="en-US" sz="2000" b="1" u="sng" dirty="0" smtClean="0">
                <a:effectLst>
                  <a:outerShdw blurRad="38100" dist="38100" dir="2700000" algn="tl">
                    <a:srgbClr val="000000">
                      <a:alpha val="43137"/>
                    </a:srgbClr>
                  </a:outerShdw>
                </a:effectLst>
              </a:rPr>
              <a:t>MODEL </a:t>
            </a:r>
            <a:r>
              <a:rPr lang="en-US" sz="2000" b="1" u="sng" dirty="0">
                <a:effectLst>
                  <a:outerShdw blurRad="38100" dist="38100" dir="2700000" algn="tl">
                    <a:srgbClr val="000000">
                      <a:alpha val="43137"/>
                    </a:srgbClr>
                  </a:outerShdw>
                </a:effectLst>
              </a:rPr>
              <a:t>2 IGAs</a:t>
            </a:r>
            <a:endParaRPr lang="en-US" sz="2000" dirty="0">
              <a:effectLst>
                <a:outerShdw blurRad="38100" dist="38100" dir="2700000" algn="tl">
                  <a:srgbClr val="000000">
                    <a:alpha val="43137"/>
                  </a:srgbClr>
                </a:outerShdw>
              </a:effectLst>
            </a:endParaRPr>
          </a:p>
        </p:txBody>
      </p:sp>
      <p:sp>
        <p:nvSpPr>
          <p:cNvPr id="34"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85792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p:cTn id="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54</a:t>
            </a:fld>
            <a:endParaRPr lang="en-US" dirty="0"/>
          </a:p>
        </p:txBody>
      </p:sp>
      <p:sp>
        <p:nvSpPr>
          <p:cNvPr id="5" name="Subtitle 2"/>
          <p:cNvSpPr txBox="1">
            <a:spLocks/>
          </p:cNvSpPr>
          <p:nvPr/>
        </p:nvSpPr>
        <p:spPr>
          <a:xfrm>
            <a:off x="914400" y="1447800"/>
            <a:ext cx="7467600" cy="43434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q"/>
            </a:pPr>
            <a:r>
              <a:rPr lang="en-US" sz="2200" dirty="0" smtClean="0">
                <a:solidFill>
                  <a:schemeClr val="tx1"/>
                </a:solidFill>
                <a:latin typeface="Times New Roman" pitchFamily="18" charset="0"/>
                <a:cs typeface="Times New Roman" pitchFamily="18" charset="0"/>
              </a:rPr>
              <a:t> 5.1. Bilateral Tax Treaty / Convention on Mutual Administrative Assistance in Tax Matters / Tax Information Exchange Agreement may or may not exist. </a:t>
            </a:r>
          </a:p>
          <a:p>
            <a:pPr>
              <a:buFont typeface="Wingdings" pitchFamily="2" charset="2"/>
              <a:buChar char="q"/>
            </a:pPr>
            <a:endParaRPr lang="en-US" sz="2200" dirty="0" smtClean="0">
              <a:solidFill>
                <a:schemeClr val="tx1"/>
              </a:solidFill>
              <a:latin typeface="Times New Roman" pitchFamily="18" charset="0"/>
              <a:cs typeface="Times New Roman" pitchFamily="18" charset="0"/>
            </a:endParaRPr>
          </a:p>
          <a:p>
            <a:pPr>
              <a:buFont typeface="Wingdings" pitchFamily="2" charset="2"/>
              <a:buChar char="q"/>
            </a:pPr>
            <a:r>
              <a:rPr lang="en-US" sz="2200" dirty="0" smtClean="0">
                <a:solidFill>
                  <a:schemeClr val="tx1"/>
                </a:solidFill>
                <a:latin typeface="Times New Roman" pitchFamily="18" charset="0"/>
                <a:cs typeface="Times New Roman" pitchFamily="18" charset="0"/>
              </a:rPr>
              <a:t> 5.2. No domestic law incorporating FATCA IGA provisions.</a:t>
            </a:r>
          </a:p>
          <a:p>
            <a:pPr>
              <a:buFont typeface="Wingdings" pitchFamily="2" charset="2"/>
              <a:buChar char="q"/>
            </a:pPr>
            <a:endParaRPr lang="en-US" sz="2200" dirty="0" smtClean="0">
              <a:solidFill>
                <a:schemeClr val="tx1"/>
              </a:solidFill>
              <a:latin typeface="Times New Roman" pitchFamily="18" charset="0"/>
              <a:cs typeface="Times New Roman" pitchFamily="18" charset="0"/>
            </a:endParaRPr>
          </a:p>
          <a:p>
            <a:pPr>
              <a:buFont typeface="Wingdings" pitchFamily="2" charset="2"/>
              <a:buChar char="q"/>
            </a:pPr>
            <a:r>
              <a:rPr lang="en-US" sz="2200" dirty="0" smtClean="0">
                <a:solidFill>
                  <a:schemeClr val="tx1"/>
                </a:solidFill>
                <a:latin typeface="Times New Roman" pitchFamily="18" charset="0"/>
                <a:cs typeface="Times New Roman" pitchFamily="18" charset="0"/>
              </a:rPr>
              <a:t> 5.3. FFI- IRS agreement required to avoid 30% withholding.</a:t>
            </a:r>
          </a:p>
          <a:p>
            <a:pPr marL="0" indent="0">
              <a:buNone/>
            </a:pPr>
            <a:r>
              <a:rPr lang="en-US" sz="2200" dirty="0" smtClean="0">
                <a:solidFill>
                  <a:schemeClr val="tx1"/>
                </a:solidFill>
                <a:latin typeface="Times New Roman" pitchFamily="18" charset="0"/>
                <a:cs typeface="Times New Roman" pitchFamily="18" charset="0"/>
              </a:rPr>
              <a:t> </a:t>
            </a:r>
          </a:p>
          <a:p>
            <a:pPr>
              <a:buFont typeface="Wingdings" pitchFamily="2" charset="2"/>
              <a:buChar char="q"/>
            </a:pPr>
            <a:r>
              <a:rPr lang="en-US" sz="2200" dirty="0" smtClean="0">
                <a:solidFill>
                  <a:schemeClr val="tx1"/>
                </a:solidFill>
                <a:latin typeface="Times New Roman" pitchFamily="18" charset="0"/>
                <a:cs typeface="Times New Roman" pitchFamily="18" charset="0"/>
              </a:rPr>
              <a:t> 5.4. FFIs have to report U.S. accounts and withhold 30% in certain situations.</a:t>
            </a:r>
          </a:p>
          <a:p>
            <a:endParaRPr lang="en-US" sz="2200" dirty="0">
              <a:solidFill>
                <a:schemeClr val="tx1"/>
              </a:solidFill>
              <a:latin typeface="Times New Roman" pitchFamily="18" charset="0"/>
              <a:cs typeface="Times New Roman" pitchFamily="18" charset="0"/>
            </a:endParaRPr>
          </a:p>
        </p:txBody>
      </p:sp>
      <p:sp>
        <p:nvSpPr>
          <p:cNvPr id="6" name="Title 1"/>
          <p:cNvSpPr>
            <a:spLocks noGrp="1"/>
          </p:cNvSpPr>
          <p:nvPr>
            <p:ph type="title"/>
          </p:nvPr>
        </p:nvSpPr>
        <p:spPr>
          <a:xfrm>
            <a:off x="457200" y="457200"/>
            <a:ext cx="8305800" cy="685800"/>
          </a:xfrm>
        </p:spPr>
        <p:txBody>
          <a:bodyPr>
            <a:normAutofit/>
          </a:bodyPr>
          <a:lstStyle/>
          <a:p>
            <a:pPr algn="ctr"/>
            <a:r>
              <a:rPr lang="en-US" sz="3600" b="1" dirty="0" smtClean="0"/>
              <a:t>Non IGA Jurisdictions </a:t>
            </a:r>
            <a:endParaRPr lang="en-US" sz="3600" dirty="0"/>
          </a:p>
        </p:txBody>
      </p:sp>
      <p:sp>
        <p:nvSpPr>
          <p:cNvPr id="9"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7581648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55</a:t>
            </a:fld>
            <a:endParaRPr lang="en-US" dirty="0"/>
          </a:p>
        </p:txBody>
      </p:sp>
      <p:sp>
        <p:nvSpPr>
          <p:cNvPr id="3" name="Text Box 352"/>
          <p:cNvSpPr txBox="1"/>
          <p:nvPr/>
        </p:nvSpPr>
        <p:spPr>
          <a:xfrm>
            <a:off x="5610225" y="894080"/>
            <a:ext cx="1266825" cy="647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Foreign State</a:t>
            </a:r>
            <a:endParaRPr lang="en-US" sz="1100" dirty="0">
              <a:effectLst/>
              <a:ea typeface="Calibri"/>
              <a:cs typeface="Times New Roman"/>
            </a:endParaRPr>
          </a:p>
        </p:txBody>
      </p:sp>
      <p:sp>
        <p:nvSpPr>
          <p:cNvPr id="5" name="Rectangle 4"/>
          <p:cNvSpPr/>
          <p:nvPr/>
        </p:nvSpPr>
        <p:spPr>
          <a:xfrm>
            <a:off x="1314450" y="2211705"/>
            <a:ext cx="1409700" cy="65722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Text Box 355"/>
          <p:cNvSpPr txBox="1"/>
          <p:nvPr/>
        </p:nvSpPr>
        <p:spPr>
          <a:xfrm>
            <a:off x="1314450" y="2212975"/>
            <a:ext cx="1409700" cy="857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Department of the Treasury</a:t>
            </a:r>
            <a:endParaRPr lang="en-US" sz="1100" dirty="0">
              <a:effectLst/>
              <a:ea typeface="Calibri"/>
              <a:cs typeface="Times New Roman"/>
            </a:endParaRPr>
          </a:p>
          <a:p>
            <a:pPr marL="0" marR="0" algn="ctr">
              <a:lnSpc>
                <a:spcPct val="115000"/>
              </a:lnSpc>
              <a:spcBef>
                <a:spcPts val="0"/>
              </a:spcBef>
              <a:spcAft>
                <a:spcPts val="0"/>
              </a:spcAft>
            </a:pPr>
            <a:r>
              <a:rPr lang="en-US" sz="1200" dirty="0">
                <a:effectLst/>
                <a:latin typeface="Times New Roman"/>
                <a:ea typeface="Calibri"/>
                <a:cs typeface="Times New Roman"/>
              </a:rPr>
              <a:t>Internal Revenue Service</a:t>
            </a:r>
            <a:endParaRPr lang="en-US" sz="1100" dirty="0">
              <a:effectLst/>
              <a:ea typeface="Calibri"/>
              <a:cs typeface="Times New Roman"/>
            </a:endParaRPr>
          </a:p>
        </p:txBody>
      </p:sp>
      <p:sp>
        <p:nvSpPr>
          <p:cNvPr id="7" name="Rectangle 6"/>
          <p:cNvSpPr/>
          <p:nvPr/>
        </p:nvSpPr>
        <p:spPr>
          <a:xfrm>
            <a:off x="5343525" y="2212340"/>
            <a:ext cx="1533525" cy="6762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ext Box 354"/>
          <p:cNvSpPr txBox="1"/>
          <p:nvPr/>
        </p:nvSpPr>
        <p:spPr>
          <a:xfrm>
            <a:off x="5343525" y="2212975"/>
            <a:ext cx="1533525" cy="7334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Minister of Public Finance</a:t>
            </a:r>
            <a:endParaRPr lang="en-US" sz="1100" dirty="0">
              <a:effectLst/>
              <a:ea typeface="Calibri"/>
              <a:cs typeface="Times New Roman"/>
            </a:endParaRPr>
          </a:p>
          <a:p>
            <a:pPr marL="0" marR="0" algn="ctr">
              <a:lnSpc>
                <a:spcPct val="115000"/>
              </a:lnSpc>
              <a:spcBef>
                <a:spcPts val="0"/>
              </a:spcBef>
              <a:spcAft>
                <a:spcPts val="0"/>
              </a:spcAft>
            </a:pPr>
            <a:r>
              <a:rPr lang="en-US" sz="1200" dirty="0">
                <a:effectLst/>
                <a:latin typeface="Times New Roman"/>
                <a:ea typeface="Calibri"/>
                <a:cs typeface="Times New Roman"/>
              </a:rPr>
              <a:t>Tax Administration</a:t>
            </a:r>
            <a:endParaRPr lang="en-US" sz="1100" dirty="0">
              <a:effectLst/>
              <a:ea typeface="Calibri"/>
              <a:cs typeface="Times New Roman"/>
            </a:endParaRPr>
          </a:p>
        </p:txBody>
      </p:sp>
      <p:sp>
        <p:nvSpPr>
          <p:cNvPr id="10" name="Text Box 363"/>
          <p:cNvSpPr txBox="1"/>
          <p:nvPr/>
        </p:nvSpPr>
        <p:spPr>
          <a:xfrm>
            <a:off x="5791200" y="3543300"/>
            <a:ext cx="1066800" cy="4953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Legislative</a:t>
            </a:r>
            <a:endParaRPr lang="en-US" sz="1100" dirty="0">
              <a:effectLst/>
              <a:ea typeface="Calibri"/>
              <a:cs typeface="Times New Roman"/>
            </a:endParaRPr>
          </a:p>
          <a:p>
            <a:pPr marL="0" marR="0" algn="ctr">
              <a:lnSpc>
                <a:spcPct val="115000"/>
              </a:lnSpc>
              <a:spcBef>
                <a:spcPts val="0"/>
              </a:spcBef>
              <a:spcAft>
                <a:spcPts val="0"/>
              </a:spcAft>
            </a:pPr>
            <a:r>
              <a:rPr lang="en-US" sz="1200" dirty="0">
                <a:effectLst/>
                <a:latin typeface="Times New Roman"/>
                <a:ea typeface="Calibri"/>
                <a:cs typeface="Times New Roman"/>
              </a:rPr>
              <a:t>Branch</a:t>
            </a:r>
            <a:endParaRPr lang="en-US" sz="1100" dirty="0">
              <a:effectLst/>
              <a:ea typeface="Calibri"/>
              <a:cs typeface="Times New Roman"/>
            </a:endParaRPr>
          </a:p>
          <a:p>
            <a:pPr marL="0" marR="0" algn="ctr">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ea typeface="Calibri"/>
              <a:cs typeface="Times New Roman"/>
            </a:endParaRPr>
          </a:p>
          <a:p>
            <a:pPr marL="0" marR="0">
              <a:lnSpc>
                <a:spcPct val="115000"/>
              </a:lnSpc>
              <a:spcBef>
                <a:spcPts val="0"/>
              </a:spcBef>
              <a:spcAft>
                <a:spcPts val="1000"/>
              </a:spcAft>
            </a:pPr>
            <a:r>
              <a:rPr lang="en-US" sz="1100" dirty="0">
                <a:effectLst/>
                <a:ea typeface="Calibri"/>
                <a:cs typeface="Times New Roman"/>
              </a:rPr>
              <a:t> </a:t>
            </a:r>
          </a:p>
        </p:txBody>
      </p:sp>
      <p:cxnSp>
        <p:nvCxnSpPr>
          <p:cNvPr id="15" name="Straight Arrow Connector 14"/>
          <p:cNvCxnSpPr/>
          <p:nvPr/>
        </p:nvCxnSpPr>
        <p:spPr>
          <a:xfrm>
            <a:off x="6305550" y="2941955"/>
            <a:ext cx="0" cy="619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 Box 362"/>
          <p:cNvSpPr txBox="1"/>
          <p:nvPr/>
        </p:nvSpPr>
        <p:spPr>
          <a:xfrm>
            <a:off x="3876675" y="3552825"/>
            <a:ext cx="857250" cy="4095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FFI</a:t>
            </a:r>
            <a:endParaRPr lang="en-US" sz="1100" dirty="0">
              <a:effectLst/>
              <a:ea typeface="Calibri"/>
              <a:cs typeface="Times New Roman"/>
            </a:endParaRPr>
          </a:p>
        </p:txBody>
      </p:sp>
      <p:sp>
        <p:nvSpPr>
          <p:cNvPr id="19" name="Text Box 368"/>
          <p:cNvSpPr txBox="1"/>
          <p:nvPr/>
        </p:nvSpPr>
        <p:spPr>
          <a:xfrm>
            <a:off x="5638800" y="4267200"/>
            <a:ext cx="1285875" cy="1143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effectLst/>
                <a:latin typeface="Times New Roman"/>
                <a:ea typeface="Calibri"/>
                <a:cs typeface="Times New Roman"/>
              </a:rPr>
              <a:t>No domestic law incorporating FATCA MODEL 1 NOR 2 IGA provisions</a:t>
            </a:r>
            <a:endParaRPr lang="en-US" sz="1100" dirty="0">
              <a:effectLst/>
              <a:ea typeface="Calibri"/>
              <a:cs typeface="Times New Roman"/>
            </a:endParaRPr>
          </a:p>
        </p:txBody>
      </p:sp>
      <p:cxnSp>
        <p:nvCxnSpPr>
          <p:cNvPr id="20" name="Straight Arrow Connector 19"/>
          <p:cNvCxnSpPr/>
          <p:nvPr/>
        </p:nvCxnSpPr>
        <p:spPr>
          <a:xfrm>
            <a:off x="2609850" y="5769859"/>
            <a:ext cx="2990850" cy="95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 Box 350"/>
          <p:cNvSpPr txBox="1"/>
          <p:nvPr/>
        </p:nvSpPr>
        <p:spPr>
          <a:xfrm>
            <a:off x="1314450" y="904875"/>
            <a:ext cx="1333500" cy="6953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Times New Roman"/>
                <a:ea typeface="Calibri"/>
                <a:cs typeface="Times New Roman"/>
              </a:rPr>
              <a:t>USA</a:t>
            </a:r>
            <a:endParaRPr lang="en-US" sz="1100" dirty="0">
              <a:effectLst/>
              <a:ea typeface="Calibri"/>
              <a:cs typeface="Times New Roman"/>
            </a:endParaRPr>
          </a:p>
        </p:txBody>
      </p:sp>
      <p:cxnSp>
        <p:nvCxnSpPr>
          <p:cNvPr id="23" name="Straight Arrow Connector 22"/>
          <p:cNvCxnSpPr/>
          <p:nvPr/>
        </p:nvCxnSpPr>
        <p:spPr>
          <a:xfrm flipH="1" flipV="1">
            <a:off x="2724150" y="3065780"/>
            <a:ext cx="1152525"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2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3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
            </a:r>
            <a:br>
              <a:rPr kumimoji="0" lang="en-US" sz="10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46"/>
          <p:cNvSpPr/>
          <p:nvPr/>
        </p:nvSpPr>
        <p:spPr>
          <a:xfrm>
            <a:off x="2819400" y="1066800"/>
            <a:ext cx="2874018" cy="830997"/>
          </a:xfrm>
          <a:prstGeom prst="rect">
            <a:avLst/>
          </a:prstGeom>
        </p:spPr>
        <p:txBody>
          <a:bodyPr wrap="square">
            <a:spAutoFit/>
          </a:bodyPr>
          <a:lstStyle/>
          <a:p>
            <a:r>
              <a:rPr lang="en-US" sz="1200" dirty="0"/>
              <a:t>Bilateral Tax Treaty / Convention</a:t>
            </a:r>
          </a:p>
          <a:p>
            <a:r>
              <a:rPr lang="en-US" sz="1200" dirty="0" smtClean="0"/>
              <a:t>on </a:t>
            </a:r>
            <a:r>
              <a:rPr lang="en-US" sz="1200" dirty="0"/>
              <a:t>Mutual Administrative Assistance</a:t>
            </a:r>
          </a:p>
          <a:p>
            <a:r>
              <a:rPr lang="en-US" sz="1200" dirty="0" smtClean="0"/>
              <a:t>in </a:t>
            </a:r>
            <a:r>
              <a:rPr lang="en-US" sz="1200" dirty="0"/>
              <a:t>Tax Matters / Tax Information </a:t>
            </a:r>
            <a:endParaRPr lang="en-US" sz="1200" dirty="0" smtClean="0"/>
          </a:p>
          <a:p>
            <a:r>
              <a:rPr lang="en-US" sz="1200" dirty="0"/>
              <a:t>Exchange Agreement may or may not exist</a:t>
            </a:r>
          </a:p>
        </p:txBody>
      </p:sp>
      <p:sp>
        <p:nvSpPr>
          <p:cNvPr id="48" name="Rectangle 47"/>
          <p:cNvSpPr/>
          <p:nvPr/>
        </p:nvSpPr>
        <p:spPr>
          <a:xfrm>
            <a:off x="3124200" y="2438400"/>
            <a:ext cx="1754047" cy="461665"/>
          </a:xfrm>
          <a:prstGeom prst="rect">
            <a:avLst/>
          </a:prstGeom>
        </p:spPr>
        <p:txBody>
          <a:bodyPr wrap="square">
            <a:spAutoFit/>
          </a:bodyPr>
          <a:lstStyle/>
          <a:p>
            <a:pPr algn="ctr"/>
            <a:r>
              <a:rPr lang="en-US" sz="1200" dirty="0"/>
              <a:t>NO FATCA MODEL  </a:t>
            </a:r>
          </a:p>
          <a:p>
            <a:pPr algn="ctr"/>
            <a:r>
              <a:rPr lang="en-US" sz="1200" dirty="0" smtClean="0"/>
              <a:t>1 </a:t>
            </a:r>
            <a:r>
              <a:rPr lang="en-US" sz="1200" dirty="0"/>
              <a:t>NOR 2 IGA</a:t>
            </a:r>
          </a:p>
        </p:txBody>
      </p:sp>
      <p:sp>
        <p:nvSpPr>
          <p:cNvPr id="49" name="Rectangle 48"/>
          <p:cNvSpPr/>
          <p:nvPr/>
        </p:nvSpPr>
        <p:spPr>
          <a:xfrm>
            <a:off x="1890713" y="3327737"/>
            <a:ext cx="1690687" cy="1015663"/>
          </a:xfrm>
          <a:prstGeom prst="rect">
            <a:avLst/>
          </a:prstGeom>
        </p:spPr>
        <p:txBody>
          <a:bodyPr wrap="square">
            <a:spAutoFit/>
          </a:bodyPr>
          <a:lstStyle/>
          <a:p>
            <a:r>
              <a:rPr lang="en-US" sz="1200" dirty="0"/>
              <a:t>Report US accounts</a:t>
            </a:r>
          </a:p>
          <a:p>
            <a:r>
              <a:rPr lang="en-US" sz="1200" dirty="0" smtClean="0"/>
              <a:t>and </a:t>
            </a:r>
            <a:r>
              <a:rPr lang="en-US" sz="1200" dirty="0"/>
              <a:t>withhold under</a:t>
            </a:r>
          </a:p>
          <a:p>
            <a:r>
              <a:rPr lang="en-US" sz="1200" dirty="0" smtClean="0"/>
              <a:t>Agreement with IRS.</a:t>
            </a:r>
          </a:p>
          <a:p>
            <a:r>
              <a:rPr lang="en-US" sz="1200" dirty="0" smtClean="0"/>
              <a:t>Register in IRS Portal-</a:t>
            </a:r>
          </a:p>
          <a:p>
            <a:r>
              <a:rPr lang="en-US" sz="1200" dirty="0" smtClean="0"/>
              <a:t>Obtain </a:t>
            </a:r>
            <a:r>
              <a:rPr lang="en-US" sz="1200" dirty="0"/>
              <a:t>GIIN</a:t>
            </a:r>
          </a:p>
        </p:txBody>
      </p:sp>
      <p:sp>
        <p:nvSpPr>
          <p:cNvPr id="57" name="Text Box 350"/>
          <p:cNvSpPr txBox="1"/>
          <p:nvPr/>
        </p:nvSpPr>
        <p:spPr>
          <a:xfrm>
            <a:off x="5600700" y="5543550"/>
            <a:ext cx="1333500" cy="476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t>U.S. </a:t>
            </a:r>
            <a:r>
              <a:rPr lang="en-US" sz="1200" dirty="0"/>
              <a:t>Withholding Agents</a:t>
            </a:r>
          </a:p>
          <a:p>
            <a:pPr marL="0" marR="0" algn="ctr">
              <a:lnSpc>
                <a:spcPct val="115000"/>
              </a:lnSpc>
              <a:spcBef>
                <a:spcPts val="0"/>
              </a:spcBef>
              <a:spcAft>
                <a:spcPts val="1000"/>
              </a:spcAft>
            </a:pPr>
            <a:endParaRPr lang="en-US" sz="1100" dirty="0">
              <a:effectLst/>
              <a:ea typeface="Calibri"/>
              <a:cs typeface="Times New Roman"/>
            </a:endParaRPr>
          </a:p>
        </p:txBody>
      </p:sp>
      <p:sp>
        <p:nvSpPr>
          <p:cNvPr id="58" name="Rectangle 57"/>
          <p:cNvSpPr/>
          <p:nvPr/>
        </p:nvSpPr>
        <p:spPr>
          <a:xfrm>
            <a:off x="3294200" y="5715000"/>
            <a:ext cx="1430200" cy="276999"/>
          </a:xfrm>
          <a:prstGeom prst="rect">
            <a:avLst/>
          </a:prstGeom>
        </p:spPr>
        <p:txBody>
          <a:bodyPr wrap="none">
            <a:spAutoFit/>
          </a:bodyPr>
          <a:lstStyle/>
          <a:p>
            <a:r>
              <a:rPr lang="en-US" sz="1200" dirty="0"/>
              <a:t> Certify if US or not</a:t>
            </a:r>
          </a:p>
        </p:txBody>
      </p:sp>
      <p:sp>
        <p:nvSpPr>
          <p:cNvPr id="61" name="Text Box 350"/>
          <p:cNvSpPr txBox="1"/>
          <p:nvPr/>
        </p:nvSpPr>
        <p:spPr>
          <a:xfrm>
            <a:off x="1257300" y="5486400"/>
            <a:ext cx="1333500" cy="476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t>U.S. </a:t>
            </a:r>
            <a:r>
              <a:rPr lang="en-US" sz="1200" dirty="0"/>
              <a:t>Withholding Agents</a:t>
            </a:r>
          </a:p>
          <a:p>
            <a:pPr marL="0" marR="0" algn="ctr">
              <a:lnSpc>
                <a:spcPct val="115000"/>
              </a:lnSpc>
              <a:spcBef>
                <a:spcPts val="0"/>
              </a:spcBef>
              <a:spcAft>
                <a:spcPts val="1000"/>
              </a:spcAft>
            </a:pPr>
            <a:endParaRPr lang="en-US" sz="1100" dirty="0">
              <a:effectLst/>
              <a:ea typeface="Calibri"/>
              <a:cs typeface="Times New Roman"/>
            </a:endParaRPr>
          </a:p>
        </p:txBody>
      </p:sp>
      <p:sp>
        <p:nvSpPr>
          <p:cNvPr id="62" name="Rectangle 61"/>
          <p:cNvSpPr/>
          <p:nvPr/>
        </p:nvSpPr>
        <p:spPr>
          <a:xfrm>
            <a:off x="2743200" y="392668"/>
            <a:ext cx="3365280" cy="400110"/>
          </a:xfrm>
          <a:prstGeom prst="rect">
            <a:avLst/>
          </a:prstGeom>
        </p:spPr>
        <p:txBody>
          <a:bodyPr wrap="none">
            <a:spAutoFit/>
          </a:bodyPr>
          <a:lstStyle/>
          <a:p>
            <a:r>
              <a:rPr lang="en-US" sz="2000" b="1" u="sng" dirty="0">
                <a:effectLst>
                  <a:outerShdw blurRad="38100" dist="38100" dir="2700000" algn="tl">
                    <a:srgbClr val="000000">
                      <a:alpha val="43137"/>
                    </a:srgbClr>
                  </a:outerShdw>
                </a:effectLst>
              </a:rPr>
              <a:t>NON IGA JURISDICTIONS</a:t>
            </a:r>
            <a:endParaRPr lang="en-US" sz="2000" dirty="0">
              <a:effectLst>
                <a:outerShdw blurRad="38100" dist="38100" dir="2700000" algn="tl">
                  <a:srgbClr val="000000">
                    <a:alpha val="43137"/>
                  </a:srgbClr>
                </a:outerShdw>
              </a:effectLst>
            </a:endParaRPr>
          </a:p>
        </p:txBody>
      </p:sp>
      <p:sp>
        <p:nvSpPr>
          <p:cNvPr id="25"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33368274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 calcmode="lin" valueType="num">
                                      <p:cBhvr>
                                        <p:cTn id="7" dur="5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56</a:t>
            </a:fld>
            <a:endParaRPr lang="en-US" dirty="0"/>
          </a:p>
        </p:txBody>
      </p:sp>
      <p:sp>
        <p:nvSpPr>
          <p:cNvPr id="6" name="Title 1"/>
          <p:cNvSpPr>
            <a:spLocks noGrp="1"/>
          </p:cNvSpPr>
          <p:nvPr>
            <p:ph type="title"/>
          </p:nvPr>
        </p:nvSpPr>
        <p:spPr>
          <a:xfrm>
            <a:off x="457200" y="457200"/>
            <a:ext cx="8305800" cy="685800"/>
          </a:xfrm>
        </p:spPr>
        <p:txBody>
          <a:bodyPr>
            <a:normAutofit/>
          </a:bodyPr>
          <a:lstStyle/>
          <a:p>
            <a:pPr algn="ctr"/>
            <a:r>
              <a:rPr lang="en-US" sz="3600" b="1" dirty="0" smtClean="0"/>
              <a:t>FATCA Maze – The Bottom Line</a:t>
            </a:r>
            <a:endParaRPr lang="en-US" sz="3600" dirty="0"/>
          </a:p>
        </p:txBody>
      </p:sp>
      <p:sp>
        <p:nvSpPr>
          <p:cNvPr id="9"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
        <p:nvSpPr>
          <p:cNvPr id="7" name="Subtitle 2"/>
          <p:cNvSpPr txBox="1">
            <a:spLocks/>
          </p:cNvSpPr>
          <p:nvPr/>
        </p:nvSpPr>
        <p:spPr>
          <a:xfrm>
            <a:off x="914400" y="1447800"/>
            <a:ext cx="7467600" cy="3505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q"/>
            </a:pPr>
            <a:r>
              <a:rPr lang="en-US" sz="2200" dirty="0" smtClean="0">
                <a:solidFill>
                  <a:schemeClr val="tx1"/>
                </a:solidFill>
                <a:latin typeface="Times New Roman" pitchFamily="18" charset="0"/>
                <a:cs typeface="Times New Roman" pitchFamily="18" charset="0"/>
              </a:rPr>
              <a:t> Any U.S. persons making </a:t>
            </a:r>
            <a:r>
              <a:rPr lang="en-US" sz="2200" dirty="0" smtClean="0">
                <a:solidFill>
                  <a:schemeClr val="tx1"/>
                </a:solidFill>
                <a:latin typeface="Times New Roman" pitchFamily="18" charset="0"/>
                <a:cs typeface="Times New Roman" pitchFamily="18" charset="0"/>
              </a:rPr>
              <a:t>remittances </a:t>
            </a:r>
            <a:r>
              <a:rPr lang="en-US" sz="2200" dirty="0" smtClean="0">
                <a:solidFill>
                  <a:schemeClr val="tx1"/>
                </a:solidFill>
                <a:latin typeface="Times New Roman" pitchFamily="18" charset="0"/>
                <a:cs typeface="Times New Roman" pitchFamily="18" charset="0"/>
              </a:rPr>
              <a:t>outside the U.S. must evaluate their FATCA withholding </a:t>
            </a:r>
            <a:r>
              <a:rPr lang="en-US" sz="2200" dirty="0" smtClean="0">
                <a:solidFill>
                  <a:schemeClr val="tx1"/>
                </a:solidFill>
                <a:latin typeface="Times New Roman" pitchFamily="18" charset="0"/>
                <a:cs typeface="Times New Roman" pitchFamily="18" charset="0"/>
              </a:rPr>
              <a:t>liability</a:t>
            </a:r>
            <a:endParaRPr lang="en-US" sz="2200" dirty="0" smtClean="0">
              <a:solidFill>
                <a:schemeClr val="tx1"/>
              </a:solidFill>
              <a:latin typeface="Times New Roman" pitchFamily="18" charset="0"/>
              <a:cs typeface="Times New Roman" pitchFamily="18" charset="0"/>
            </a:endParaRPr>
          </a:p>
          <a:p>
            <a:pPr>
              <a:buFont typeface="Wingdings" pitchFamily="2" charset="2"/>
              <a:buChar char="q"/>
            </a:pPr>
            <a:r>
              <a:rPr lang="en-US" sz="2200" dirty="0" smtClean="0">
                <a:solidFill>
                  <a:schemeClr val="tx1"/>
                </a:solidFill>
                <a:latin typeface="Times New Roman" pitchFamily="18" charset="0"/>
                <a:cs typeface="Times New Roman" pitchFamily="18" charset="0"/>
              </a:rPr>
              <a:t>Foreign Trusts are subject to FATCA – a “work around” to avoid 30% withholding </a:t>
            </a:r>
          </a:p>
          <a:p>
            <a:pPr>
              <a:buFont typeface="Wingdings" pitchFamily="2" charset="2"/>
              <a:buChar char="q"/>
            </a:pPr>
            <a:endParaRPr lang="en-US" sz="2200" dirty="0" smtClean="0">
              <a:solidFill>
                <a:schemeClr val="tx1"/>
              </a:solidFill>
              <a:latin typeface="Times New Roman" pitchFamily="18" charset="0"/>
              <a:cs typeface="Times New Roman" pitchFamily="18" charset="0"/>
            </a:endParaRPr>
          </a:p>
          <a:p>
            <a:pPr>
              <a:buFont typeface="Wingdings" pitchFamily="2" charset="2"/>
              <a:buChar char="q"/>
            </a:pPr>
            <a:r>
              <a:rPr lang="en-US" sz="2200" dirty="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Can FATCA “derail” the U.S. economy? </a:t>
            </a:r>
          </a:p>
          <a:p>
            <a:pPr>
              <a:buFont typeface="Wingdings" pitchFamily="2" charset="2"/>
              <a:buChar char="q"/>
            </a:pPr>
            <a:endParaRPr lang="en-US" sz="2200" dirty="0">
              <a:solidFill>
                <a:schemeClr val="tx1"/>
              </a:solidFill>
              <a:latin typeface="Times New Roman" pitchFamily="18" charset="0"/>
              <a:cs typeface="Times New Roman" pitchFamily="18" charset="0"/>
            </a:endParaRPr>
          </a:p>
        </p:txBody>
      </p:sp>
      <p:sp>
        <p:nvSpPr>
          <p:cNvPr id="3" name="TextBox 2"/>
          <p:cNvSpPr txBox="1"/>
          <p:nvPr/>
        </p:nvSpPr>
        <p:spPr>
          <a:xfrm>
            <a:off x="2286000" y="4990981"/>
            <a:ext cx="4648200" cy="800219"/>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WHAT DO YOU THINK?</a:t>
            </a:r>
          </a:p>
          <a:p>
            <a:endParaRPr lang="en-US" dirty="0"/>
          </a:p>
        </p:txBody>
      </p:sp>
    </p:spTree>
    <p:extLst>
      <p:ext uri="{BB962C8B-B14F-4D97-AF65-F5344CB8AC3E}">
        <p14:creationId xmlns:p14="http://schemas.microsoft.com/office/powerpoint/2010/main" xmlns="" val="1358338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3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57</a:t>
            </a:fld>
            <a:endParaRPr lang="en-US" dirty="0"/>
          </a:p>
        </p:txBody>
      </p:sp>
      <p:sp>
        <p:nvSpPr>
          <p:cNvPr id="9"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
        <p:nvSpPr>
          <p:cNvPr id="10" name="Title 1"/>
          <p:cNvSpPr>
            <a:spLocks noGrp="1"/>
          </p:cNvSpPr>
          <p:nvPr>
            <p:ph type="title"/>
          </p:nvPr>
        </p:nvSpPr>
        <p:spPr>
          <a:xfrm>
            <a:off x="457200" y="761999"/>
            <a:ext cx="8305800" cy="5541169"/>
          </a:xfrm>
        </p:spPr>
        <p:txBody>
          <a:bodyPr>
            <a:normAutofit fontScale="90000"/>
          </a:bodyPr>
          <a:lstStyle/>
          <a:p>
            <a:pPr algn="ctr"/>
            <a:r>
              <a:rPr lang="en-US" sz="3600" b="1" dirty="0" smtClean="0"/>
              <a:t>For further information please sign on to</a:t>
            </a:r>
            <a:br>
              <a:rPr lang="en-US" sz="3600" b="1" dirty="0" smtClean="0"/>
            </a:br>
            <a:r>
              <a:rPr lang="en-US" sz="3600" b="1" dirty="0" smtClean="0">
                <a:solidFill>
                  <a:srgbClr val="C00000"/>
                </a:solidFill>
                <a:hlinkClick r:id="rId2"/>
              </a:rPr>
              <a:t>WWW.FATCACONSULTANTS.COM</a:t>
            </a:r>
            <a:r>
              <a:rPr lang="en-US" sz="3600" b="1" dirty="0" smtClean="0">
                <a:solidFill>
                  <a:srgbClr val="C00000"/>
                </a:solidFill>
              </a:rPr>
              <a:t/>
            </a:r>
            <a:br>
              <a:rPr lang="en-US" sz="3600" b="1" dirty="0" smtClean="0">
                <a:solidFill>
                  <a:srgbClr val="C00000"/>
                </a:solidFill>
              </a:rPr>
            </a:br>
            <a:r>
              <a:rPr lang="en-US" sz="3600" b="1" dirty="0"/>
              <a:t/>
            </a:r>
            <a:br>
              <a:rPr lang="en-US" sz="3600" b="1" dirty="0"/>
            </a:br>
            <a:r>
              <a:rPr lang="en-US" sz="3600" b="1" dirty="0" smtClean="0"/>
              <a:t>or contact</a:t>
            </a:r>
            <a:br>
              <a:rPr lang="en-US" sz="3600" b="1" dirty="0" smtClean="0"/>
            </a:br>
            <a:r>
              <a:rPr lang="en-US" sz="3600" b="1" dirty="0"/>
              <a:t/>
            </a:r>
            <a:br>
              <a:rPr lang="en-US" sz="3600" b="1" dirty="0"/>
            </a:br>
            <a:r>
              <a:rPr lang="en-US" sz="3600" b="1" dirty="0" smtClean="0"/>
              <a:t>PAULA RICHARDS </a:t>
            </a:r>
            <a:br>
              <a:rPr lang="en-US" sz="3600" b="1" dirty="0" smtClean="0"/>
            </a:br>
            <a:r>
              <a:rPr lang="en-US" sz="3600" b="1" dirty="0" smtClean="0">
                <a:hlinkClick r:id="rId3"/>
              </a:rPr>
              <a:t>Prichards@richards-law.com</a:t>
            </a:r>
            <a:r>
              <a:rPr lang="en-US" sz="3600" b="1" dirty="0" smtClean="0"/>
              <a:t/>
            </a:r>
            <a:br>
              <a:rPr lang="en-US" sz="3600" b="1" dirty="0" smtClean="0"/>
            </a:br>
            <a:r>
              <a:rPr lang="en-US" sz="3600" b="1" dirty="0" smtClean="0"/>
              <a:t>305-859-6770</a:t>
            </a:r>
            <a:br>
              <a:rPr lang="en-US" sz="3600" b="1" dirty="0" smtClean="0"/>
            </a:br>
            <a:r>
              <a:rPr lang="en-US" sz="3600" b="1" dirty="0" smtClean="0"/>
              <a:t>2665 South </a:t>
            </a:r>
            <a:r>
              <a:rPr lang="en-US" sz="3600" b="1" dirty="0" err="1" smtClean="0"/>
              <a:t>Bayshore</a:t>
            </a:r>
            <a:r>
              <a:rPr lang="en-US" sz="3600" b="1" dirty="0" smtClean="0"/>
              <a:t> Drive, Suite 703</a:t>
            </a:r>
            <a:br>
              <a:rPr lang="en-US" sz="3600" b="1" dirty="0" smtClean="0"/>
            </a:br>
            <a:r>
              <a:rPr lang="en-US" sz="3600" b="1" dirty="0" smtClean="0"/>
              <a:t>Miami, Florida 33133</a:t>
            </a:r>
            <a:br>
              <a:rPr lang="en-US" sz="3600" b="1" dirty="0" smtClean="0"/>
            </a:br>
            <a:endParaRPr lang="en-US" sz="3600" dirty="0"/>
          </a:p>
        </p:txBody>
      </p:sp>
    </p:spTree>
    <p:extLst>
      <p:ext uri="{BB962C8B-B14F-4D97-AF65-F5344CB8AC3E}">
        <p14:creationId xmlns:p14="http://schemas.microsoft.com/office/powerpoint/2010/main" xmlns="" val="677422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6</a:t>
            </a:fld>
            <a:endParaRPr lang="en-US"/>
          </a:p>
        </p:txBody>
      </p:sp>
      <p:sp>
        <p:nvSpPr>
          <p:cNvPr id="3" name="Title 1"/>
          <p:cNvSpPr txBox="1">
            <a:spLocks/>
          </p:cNvSpPr>
          <p:nvPr/>
        </p:nvSpPr>
        <p:spPr bwMode="auto">
          <a:xfrm>
            <a:off x="519113" y="152400"/>
            <a:ext cx="8229600" cy="1358900"/>
          </a:xfrm>
          <a:prstGeom prst="rect">
            <a:avLst/>
          </a:prstGeom>
          <a:noFill/>
          <a:ln w="9525">
            <a:noFill/>
            <a:miter lim="800000"/>
            <a:headEnd/>
            <a:tailEnd/>
          </a:ln>
        </p:spPr>
        <p:txBody>
          <a:bodyPr anchor="ctr"/>
          <a:lstStyle/>
          <a:p>
            <a:pPr>
              <a:defRPr/>
            </a:pPr>
            <a:r>
              <a:rPr lang="en-US" sz="3900" dirty="0" smtClean="0">
                <a:solidFill>
                  <a:schemeClr val="tx1">
                    <a:lumMod val="85000"/>
                    <a:lumOff val="15000"/>
                  </a:schemeClr>
                </a:solidFill>
                <a:latin typeface="+mj-lt"/>
                <a:ea typeface="+mj-ea"/>
                <a:cs typeface="+mj-cs"/>
              </a:rPr>
              <a:t>What is a withholdable payment? </a:t>
            </a:r>
            <a:endParaRPr lang="en-US" sz="3900" dirty="0">
              <a:solidFill>
                <a:schemeClr val="tx1">
                  <a:lumMod val="85000"/>
                  <a:lumOff val="15000"/>
                </a:schemeClr>
              </a:solidFill>
              <a:latin typeface="+mj-lt"/>
              <a:ea typeface="+mj-ea"/>
              <a:cs typeface="+mj-cs"/>
            </a:endParaRPr>
          </a:p>
        </p:txBody>
      </p:sp>
      <p:sp>
        <p:nvSpPr>
          <p:cNvPr id="5" name="Content Placeholder 2"/>
          <p:cNvSpPr txBox="1">
            <a:spLocks/>
          </p:cNvSpPr>
          <p:nvPr/>
        </p:nvSpPr>
        <p:spPr bwMode="auto">
          <a:xfrm>
            <a:off x="739775" y="1600200"/>
            <a:ext cx="7632700" cy="367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pPr>
            <a:r>
              <a:rPr lang="en-US" sz="2400" dirty="0" smtClean="0">
                <a:latin typeface="+mn-lt"/>
              </a:rPr>
              <a:t>The following types </a:t>
            </a:r>
            <a:r>
              <a:rPr lang="en-US" sz="2400" dirty="0">
                <a:latin typeface="+mn-lt"/>
              </a:rPr>
              <a:t>of </a:t>
            </a:r>
            <a:r>
              <a:rPr lang="en-US" sz="2400" dirty="0" smtClean="0">
                <a:latin typeface="+mn-lt"/>
              </a:rPr>
              <a:t>payments, with some exceptions, </a:t>
            </a:r>
            <a:r>
              <a:rPr lang="en-US" sz="2400" dirty="0">
                <a:latin typeface="+mn-lt"/>
              </a:rPr>
              <a:t>are subject to withholding at the 30% </a:t>
            </a:r>
            <a:r>
              <a:rPr lang="en-US" sz="2400" dirty="0" smtClean="0">
                <a:latin typeface="+mn-lt"/>
              </a:rPr>
              <a:t>rate:</a:t>
            </a:r>
          </a:p>
          <a:p>
            <a:pPr eaLnBrk="1" hangingPunct="1">
              <a:spcBef>
                <a:spcPct val="20000"/>
              </a:spcBef>
            </a:pPr>
            <a:endParaRPr lang="es-ES" sz="2400" dirty="0" smtClean="0">
              <a:latin typeface="+mn-lt"/>
            </a:endParaRPr>
          </a:p>
          <a:p>
            <a:pPr marL="342900" indent="-342900" eaLnBrk="1" hangingPunct="1">
              <a:spcBef>
                <a:spcPct val="20000"/>
              </a:spcBef>
              <a:buClr>
                <a:schemeClr val="accent1"/>
              </a:buClr>
              <a:buFont typeface="Wingdings" pitchFamily="2" charset="2"/>
              <a:buChar char="q"/>
            </a:pPr>
            <a:r>
              <a:rPr lang="en-US" sz="2400" dirty="0" smtClean="0">
                <a:latin typeface="+mn-lt"/>
              </a:rPr>
              <a:t>FDAP</a:t>
            </a:r>
            <a:endParaRPr lang="es-ES" sz="2400" dirty="0">
              <a:latin typeface="+mn-lt"/>
            </a:endParaRPr>
          </a:p>
          <a:p>
            <a:pPr marL="342900" indent="-342900" eaLnBrk="1" hangingPunct="1">
              <a:spcBef>
                <a:spcPct val="20000"/>
              </a:spcBef>
              <a:buClr>
                <a:schemeClr val="accent1"/>
              </a:buClr>
              <a:buFont typeface="Wingdings" pitchFamily="2" charset="2"/>
              <a:buChar char="q"/>
            </a:pPr>
            <a:endParaRPr lang="es-ES" sz="2400" dirty="0">
              <a:latin typeface="+mn-lt"/>
            </a:endParaRPr>
          </a:p>
          <a:p>
            <a:pPr marL="342900" indent="-342900" eaLnBrk="1" hangingPunct="1">
              <a:spcBef>
                <a:spcPct val="20000"/>
              </a:spcBef>
              <a:buClr>
                <a:schemeClr val="accent1"/>
              </a:buClr>
              <a:buFont typeface="Wingdings" pitchFamily="2" charset="2"/>
              <a:buChar char="q"/>
            </a:pPr>
            <a:r>
              <a:rPr lang="en-US" sz="2400" dirty="0" smtClean="0">
                <a:latin typeface="+mn-lt"/>
              </a:rPr>
              <a:t>Gross proceeds</a:t>
            </a:r>
            <a:endParaRPr lang="en-US" sz="2400" dirty="0">
              <a:latin typeface="+mn-lt"/>
            </a:endParaRPr>
          </a:p>
        </p:txBody>
      </p:sp>
      <p:sp>
        <p:nvSpPr>
          <p:cNvPr id="6"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pic>
        <p:nvPicPr>
          <p:cNvPr id="1026" name="Picture 2" descr="http://shentrustlaw.com/yahoo_site_admin/assets/images/irs.215162213_std.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2926587"/>
            <a:ext cx="1676400" cy="2788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70043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8" presetClass="emph" presetSubtype="0" fill="hold" grpId="0" nodeType="withEffect">
                                  <p:stCondLst>
                                    <p:cond delay="0"/>
                                  </p:stCondLst>
                                  <p:iterate type="lt">
                                    <p:tmPct val="4000"/>
                                  </p:iterate>
                                  <p:childTnLst>
                                    <p:set>
                                      <p:cBhvr override="childStyle">
                                        <p:cTn id="9"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7</a:t>
            </a:fld>
            <a:endParaRPr lang="en-US"/>
          </a:p>
        </p:txBody>
      </p:sp>
      <p:sp>
        <p:nvSpPr>
          <p:cNvPr id="5" name="Title 1"/>
          <p:cNvSpPr>
            <a:spLocks noGrp="1"/>
          </p:cNvSpPr>
          <p:nvPr>
            <p:ph type="title"/>
          </p:nvPr>
        </p:nvSpPr>
        <p:spPr>
          <a:xfrm>
            <a:off x="457200" y="655638"/>
            <a:ext cx="8229600" cy="868362"/>
          </a:xfrm>
        </p:spPr>
        <p:txBody>
          <a:bodyPr>
            <a:noAutofit/>
          </a:bodyPr>
          <a:lstStyle/>
          <a:p>
            <a:r>
              <a:rPr lang="en-US" sz="3400" dirty="0" smtClean="0"/>
              <a:t>What are the exceptions to the definition of a withholdable payment?</a:t>
            </a:r>
            <a:endParaRPr lang="es-CO" sz="3400" dirty="0"/>
          </a:p>
        </p:txBody>
      </p:sp>
      <p:sp>
        <p:nvSpPr>
          <p:cNvPr id="6" name="Content Placeholder 2"/>
          <p:cNvSpPr>
            <a:spLocks noGrp="1"/>
          </p:cNvSpPr>
          <p:nvPr>
            <p:ph idx="1"/>
          </p:nvPr>
        </p:nvSpPr>
        <p:spPr>
          <a:xfrm>
            <a:off x="762000" y="1600200"/>
            <a:ext cx="7848600" cy="3886200"/>
          </a:xfrm>
        </p:spPr>
        <p:txBody>
          <a:bodyPr>
            <a:noAutofit/>
          </a:bodyPr>
          <a:lstStyle/>
          <a:p>
            <a:pPr marL="0" indent="0">
              <a:buNone/>
            </a:pPr>
            <a:r>
              <a:rPr lang="en-US" dirty="0" smtClean="0">
                <a:solidFill>
                  <a:schemeClr val="tx1"/>
                </a:solidFill>
              </a:rPr>
              <a:t>There </a:t>
            </a:r>
            <a:r>
              <a:rPr lang="en-US" dirty="0">
                <a:solidFill>
                  <a:schemeClr val="tx1"/>
                </a:solidFill>
              </a:rPr>
              <a:t>are certain exceptions to the term withholdable payment which </a:t>
            </a:r>
            <a:r>
              <a:rPr lang="en-US" dirty="0" smtClean="0">
                <a:solidFill>
                  <a:schemeClr val="tx1"/>
                </a:solidFill>
              </a:rPr>
              <a:t>include:</a:t>
            </a:r>
          </a:p>
          <a:p>
            <a:pPr marL="0" indent="0">
              <a:buNone/>
            </a:pPr>
            <a:endParaRPr lang="es-CO" dirty="0">
              <a:solidFill>
                <a:schemeClr val="tx1"/>
              </a:solidFill>
            </a:endParaRPr>
          </a:p>
          <a:p>
            <a:pPr>
              <a:buFont typeface="Wingdings" pitchFamily="2" charset="2"/>
              <a:buChar char="q"/>
            </a:pPr>
            <a:r>
              <a:rPr lang="en-US" dirty="0" smtClean="0">
                <a:solidFill>
                  <a:schemeClr val="tx1"/>
                </a:solidFill>
              </a:rPr>
              <a:t> Effectively connected income</a:t>
            </a:r>
          </a:p>
          <a:p>
            <a:pPr>
              <a:buFont typeface="Wingdings" pitchFamily="2" charset="2"/>
              <a:buChar char="q"/>
            </a:pPr>
            <a:endParaRPr lang="en-US" dirty="0" smtClean="0">
              <a:solidFill>
                <a:schemeClr val="tx1"/>
              </a:solidFill>
            </a:endParaRPr>
          </a:p>
          <a:p>
            <a:pPr>
              <a:buFont typeface="Wingdings" pitchFamily="2" charset="2"/>
              <a:buChar char="q"/>
            </a:pPr>
            <a:r>
              <a:rPr lang="en-US" dirty="0" smtClean="0">
                <a:solidFill>
                  <a:schemeClr val="tx1"/>
                </a:solidFill>
              </a:rPr>
              <a:t> Grandfathered obligations</a:t>
            </a:r>
            <a:endParaRPr lang="es-CO" dirty="0">
              <a:solidFill>
                <a:schemeClr val="tx1"/>
              </a:solidFill>
            </a:endParaRPr>
          </a:p>
          <a:p>
            <a:endParaRPr lang="es-CO" sz="1600" dirty="0">
              <a:solidFill>
                <a:schemeClr val="tx1"/>
              </a:solidFill>
            </a:endParaRPr>
          </a:p>
          <a:p>
            <a:endParaRPr lang="es-CO" sz="1200" dirty="0">
              <a:solidFill>
                <a:schemeClr val="tx1"/>
              </a:solidFill>
            </a:endParaRPr>
          </a:p>
        </p:txBody>
      </p:sp>
      <p:sp>
        <p:nvSpPr>
          <p:cNvPr id="7"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264237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8</a:t>
            </a:fld>
            <a:endParaRPr lang="en-US" dirty="0"/>
          </a:p>
        </p:txBody>
      </p:sp>
      <p:sp>
        <p:nvSpPr>
          <p:cNvPr id="3" name="Title 1"/>
          <p:cNvSpPr txBox="1">
            <a:spLocks/>
          </p:cNvSpPr>
          <p:nvPr/>
        </p:nvSpPr>
        <p:spPr bwMode="auto">
          <a:xfrm>
            <a:off x="570706" y="228600"/>
            <a:ext cx="800258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000" dirty="0" smtClean="0">
                <a:solidFill>
                  <a:schemeClr val="tx1">
                    <a:lumMod val="85000"/>
                    <a:lumOff val="15000"/>
                  </a:schemeClr>
                </a:solidFill>
              </a:rPr>
              <a:t>Triggers for </a:t>
            </a:r>
            <a:r>
              <a:rPr lang="en-US" sz="4000" dirty="0" smtClean="0">
                <a:solidFill>
                  <a:schemeClr val="tx1">
                    <a:lumMod val="85000"/>
                    <a:lumOff val="15000"/>
                  </a:schemeClr>
                </a:solidFill>
              </a:rPr>
              <a:t>Withholding </a:t>
            </a:r>
            <a:r>
              <a:rPr lang="en-US" sz="4000" dirty="0" smtClean="0">
                <a:solidFill>
                  <a:schemeClr val="tx1">
                    <a:lumMod val="85000"/>
                    <a:lumOff val="15000"/>
                  </a:schemeClr>
                </a:solidFill>
              </a:rPr>
              <a:t>under FATCA</a:t>
            </a:r>
          </a:p>
        </p:txBody>
      </p:sp>
      <p:sp>
        <p:nvSpPr>
          <p:cNvPr id="5" name="Content Placeholder 2"/>
          <p:cNvSpPr txBox="1">
            <a:spLocks/>
          </p:cNvSpPr>
          <p:nvPr/>
        </p:nvSpPr>
        <p:spPr bwMode="auto">
          <a:xfrm>
            <a:off x="457199" y="1600200"/>
            <a:ext cx="8229600" cy="370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spcBef>
                <a:spcPct val="20000"/>
              </a:spcBef>
              <a:defRPr/>
            </a:pPr>
            <a:r>
              <a:rPr lang="es-ES" sz="2400" dirty="0" err="1" smtClean="0">
                <a:latin typeface="+mn-lt"/>
              </a:rPr>
              <a:t>Withholding</a:t>
            </a:r>
            <a:r>
              <a:rPr lang="es-ES" sz="2400" dirty="0" smtClean="0">
                <a:latin typeface="+mn-lt"/>
              </a:rPr>
              <a:t> </a:t>
            </a:r>
            <a:r>
              <a:rPr lang="es-ES" sz="2400" dirty="0" err="1" smtClean="0">
                <a:latin typeface="+mn-lt"/>
              </a:rPr>
              <a:t>agents</a:t>
            </a:r>
            <a:r>
              <a:rPr lang="es-ES" sz="2400" dirty="0" smtClean="0">
                <a:latin typeface="+mn-lt"/>
              </a:rPr>
              <a:t> </a:t>
            </a:r>
            <a:r>
              <a:rPr lang="es-ES" sz="2400" dirty="0" err="1" smtClean="0">
                <a:latin typeface="+mn-lt"/>
              </a:rPr>
              <a:t>must</a:t>
            </a:r>
            <a:r>
              <a:rPr lang="es-ES" sz="2400" dirty="0" smtClean="0">
                <a:latin typeface="+mn-lt"/>
              </a:rPr>
              <a:t> </a:t>
            </a:r>
            <a:r>
              <a:rPr lang="es-ES" sz="2400" dirty="0" err="1" smtClean="0">
                <a:latin typeface="+mn-lt"/>
              </a:rPr>
              <a:t>withhold</a:t>
            </a:r>
            <a:r>
              <a:rPr lang="es-ES" sz="2400" dirty="0" smtClean="0">
                <a:latin typeface="+mn-lt"/>
              </a:rPr>
              <a:t> 30% </a:t>
            </a:r>
            <a:r>
              <a:rPr lang="es-ES" sz="2400" dirty="0" err="1" smtClean="0">
                <a:latin typeface="+mn-lt"/>
              </a:rPr>
              <a:t>on</a:t>
            </a:r>
            <a:r>
              <a:rPr lang="es-ES" sz="2400" dirty="0" smtClean="0">
                <a:latin typeface="+mn-lt"/>
              </a:rPr>
              <a:t> </a:t>
            </a:r>
            <a:r>
              <a:rPr lang="es-ES" sz="2400" dirty="0" err="1" smtClean="0">
                <a:latin typeface="+mn-lt"/>
              </a:rPr>
              <a:t>payments</a:t>
            </a:r>
            <a:r>
              <a:rPr lang="es-ES" sz="2400" dirty="0" smtClean="0">
                <a:latin typeface="+mn-lt"/>
              </a:rPr>
              <a:t> </a:t>
            </a:r>
            <a:r>
              <a:rPr lang="es-ES" sz="2400" dirty="0" err="1" smtClean="0">
                <a:latin typeface="+mn-lt"/>
              </a:rPr>
              <a:t>from</a:t>
            </a:r>
            <a:r>
              <a:rPr lang="es-ES" sz="2400" dirty="0" smtClean="0">
                <a:latin typeface="+mn-lt"/>
              </a:rPr>
              <a:t> </a:t>
            </a:r>
            <a:r>
              <a:rPr lang="es-ES" sz="2400" dirty="0" err="1" smtClean="0">
                <a:latin typeface="+mn-lt"/>
              </a:rPr>
              <a:t>the</a:t>
            </a:r>
            <a:r>
              <a:rPr lang="es-ES" sz="2400" dirty="0" smtClean="0">
                <a:latin typeface="+mn-lt"/>
              </a:rPr>
              <a:t> </a:t>
            </a:r>
            <a:r>
              <a:rPr lang="es-ES" sz="2400" dirty="0" err="1" smtClean="0">
                <a:latin typeface="+mn-lt"/>
              </a:rPr>
              <a:t>United</a:t>
            </a:r>
            <a:r>
              <a:rPr lang="es-ES" sz="2400" dirty="0" smtClean="0">
                <a:latin typeface="+mn-lt"/>
              </a:rPr>
              <a:t> </a:t>
            </a:r>
            <a:r>
              <a:rPr lang="es-ES" sz="2400" dirty="0" err="1" smtClean="0">
                <a:latin typeface="+mn-lt"/>
              </a:rPr>
              <a:t>States</a:t>
            </a:r>
            <a:r>
              <a:rPr lang="es-ES" sz="2400" dirty="0" smtClean="0">
                <a:latin typeface="+mn-lt"/>
              </a:rPr>
              <a:t> </a:t>
            </a:r>
            <a:r>
              <a:rPr lang="es-ES" sz="2400" dirty="0" err="1" smtClean="0">
                <a:latin typeface="+mn-lt"/>
              </a:rPr>
              <a:t>that</a:t>
            </a:r>
            <a:r>
              <a:rPr lang="es-ES" sz="2400" dirty="0" smtClean="0">
                <a:latin typeface="+mn-lt"/>
              </a:rPr>
              <a:t> are </a:t>
            </a:r>
            <a:r>
              <a:rPr lang="es-ES" sz="2400" dirty="0" err="1" smtClean="0">
                <a:latin typeface="+mn-lt"/>
              </a:rPr>
              <a:t>subject</a:t>
            </a:r>
            <a:r>
              <a:rPr lang="es-ES" sz="2400" dirty="0" smtClean="0">
                <a:latin typeface="+mn-lt"/>
              </a:rPr>
              <a:t> </a:t>
            </a:r>
            <a:r>
              <a:rPr lang="es-ES" sz="2400" dirty="0" err="1" smtClean="0">
                <a:latin typeface="+mn-lt"/>
              </a:rPr>
              <a:t>to</a:t>
            </a:r>
            <a:r>
              <a:rPr lang="es-ES" sz="2400" dirty="0" smtClean="0">
                <a:latin typeface="+mn-lt"/>
              </a:rPr>
              <a:t> </a:t>
            </a:r>
            <a:r>
              <a:rPr lang="es-ES" sz="2400" dirty="0" err="1" smtClean="0">
                <a:latin typeface="+mn-lt"/>
              </a:rPr>
              <a:t>withholding</a:t>
            </a:r>
            <a:r>
              <a:rPr lang="es-ES" sz="2400" dirty="0">
                <a:latin typeface="+mn-lt"/>
              </a:rPr>
              <a:t> </a:t>
            </a:r>
            <a:r>
              <a:rPr lang="es-ES" sz="2400" dirty="0" err="1" smtClean="0">
                <a:latin typeface="+mn-lt"/>
              </a:rPr>
              <a:t>if</a:t>
            </a:r>
            <a:r>
              <a:rPr lang="es-ES" sz="2400" dirty="0" smtClean="0">
                <a:latin typeface="+mn-lt"/>
              </a:rPr>
              <a:t> </a:t>
            </a:r>
            <a:r>
              <a:rPr lang="es-ES" sz="2400" dirty="0" err="1" smtClean="0">
                <a:latin typeface="+mn-lt"/>
              </a:rPr>
              <a:t>the</a:t>
            </a:r>
            <a:r>
              <a:rPr lang="es-ES" sz="2400" dirty="0" smtClean="0">
                <a:latin typeface="+mn-lt"/>
              </a:rPr>
              <a:t> </a:t>
            </a:r>
            <a:r>
              <a:rPr lang="es-ES" sz="2400" dirty="0" err="1" smtClean="0">
                <a:latin typeface="+mn-lt"/>
              </a:rPr>
              <a:t>FFIs</a:t>
            </a:r>
            <a:r>
              <a:rPr lang="es-ES" sz="2400" dirty="0" smtClean="0">
                <a:latin typeface="+mn-lt"/>
              </a:rPr>
              <a:t> and </a:t>
            </a:r>
            <a:r>
              <a:rPr lang="es-ES" sz="2400" dirty="0" err="1" smtClean="0">
                <a:latin typeface="+mn-lt"/>
              </a:rPr>
              <a:t>NFFEs</a:t>
            </a:r>
            <a:r>
              <a:rPr lang="es-ES" sz="2400" dirty="0" smtClean="0">
                <a:latin typeface="+mn-lt"/>
              </a:rPr>
              <a:t> do </a:t>
            </a:r>
            <a:r>
              <a:rPr lang="es-ES" sz="2400" dirty="0" err="1" smtClean="0">
                <a:latin typeface="+mn-lt"/>
              </a:rPr>
              <a:t>not</a:t>
            </a:r>
            <a:r>
              <a:rPr lang="es-ES" sz="2400" dirty="0" smtClean="0">
                <a:latin typeface="+mn-lt"/>
              </a:rPr>
              <a:t> </a:t>
            </a:r>
            <a:r>
              <a:rPr lang="es-ES" sz="2400" dirty="0" err="1" smtClean="0">
                <a:latin typeface="+mn-lt"/>
              </a:rPr>
              <a:t>comply</a:t>
            </a:r>
            <a:r>
              <a:rPr lang="es-ES" sz="2400" dirty="0" smtClean="0">
                <a:latin typeface="+mn-lt"/>
              </a:rPr>
              <a:t> </a:t>
            </a:r>
            <a:r>
              <a:rPr lang="es-ES" sz="2400" dirty="0" err="1" smtClean="0">
                <a:latin typeface="+mn-lt"/>
              </a:rPr>
              <a:t>with</a:t>
            </a:r>
            <a:r>
              <a:rPr lang="es-ES" sz="2400" dirty="0" smtClean="0">
                <a:latin typeface="+mn-lt"/>
              </a:rPr>
              <a:t> </a:t>
            </a:r>
            <a:r>
              <a:rPr lang="es-ES" sz="2400" dirty="0" err="1" smtClean="0">
                <a:latin typeface="+mn-lt"/>
              </a:rPr>
              <a:t>the</a:t>
            </a:r>
            <a:r>
              <a:rPr lang="es-ES" sz="2400" dirty="0" smtClean="0">
                <a:latin typeface="+mn-lt"/>
              </a:rPr>
              <a:t> </a:t>
            </a:r>
            <a:r>
              <a:rPr lang="es-ES" sz="2400" dirty="0" err="1" smtClean="0">
                <a:latin typeface="+mn-lt"/>
              </a:rPr>
              <a:t>following</a:t>
            </a:r>
            <a:r>
              <a:rPr lang="es-ES" sz="2400" dirty="0" smtClean="0">
                <a:latin typeface="+mn-lt"/>
              </a:rPr>
              <a:t> </a:t>
            </a:r>
            <a:r>
              <a:rPr lang="es-ES" sz="2400" dirty="0" err="1" smtClean="0">
                <a:latin typeface="+mn-lt"/>
              </a:rPr>
              <a:t>requirements</a:t>
            </a:r>
            <a:r>
              <a:rPr lang="es-ES" sz="2400" dirty="0" smtClean="0">
                <a:latin typeface="+mn-lt"/>
              </a:rPr>
              <a:t>:</a:t>
            </a:r>
          </a:p>
          <a:p>
            <a:pPr marL="0" indent="0">
              <a:spcBef>
                <a:spcPct val="20000"/>
              </a:spcBef>
              <a:defRPr/>
            </a:pPr>
            <a:endParaRPr lang="es-ES" sz="2400" dirty="0" smtClean="0">
              <a:latin typeface="+mn-lt"/>
            </a:endParaRPr>
          </a:p>
          <a:p>
            <a:pPr>
              <a:spcBef>
                <a:spcPct val="20000"/>
              </a:spcBef>
              <a:buClr>
                <a:schemeClr val="accent1"/>
              </a:buClr>
              <a:buFont typeface="Wingdings" pitchFamily="2" charset="2"/>
              <a:buChar char="q"/>
              <a:defRPr/>
            </a:pPr>
            <a:r>
              <a:rPr lang="es-ES" sz="2400" u="sng" dirty="0" smtClean="0">
                <a:latin typeface="+mn-lt"/>
              </a:rPr>
              <a:t> </a:t>
            </a:r>
            <a:r>
              <a:rPr lang="es-ES" sz="2400" u="sng" dirty="0" err="1" smtClean="0">
                <a:latin typeface="+mn-lt"/>
              </a:rPr>
              <a:t>FFIs</a:t>
            </a:r>
            <a:r>
              <a:rPr lang="es-ES" sz="2400" dirty="0" smtClean="0">
                <a:latin typeface="+mn-lt"/>
              </a:rPr>
              <a:t> – </a:t>
            </a:r>
            <a:r>
              <a:rPr lang="es-ES" sz="2400" dirty="0" err="1" smtClean="0">
                <a:latin typeface="+mn-lt"/>
              </a:rPr>
              <a:t>Agreement</a:t>
            </a:r>
            <a:r>
              <a:rPr lang="es-ES" sz="2400" dirty="0" smtClean="0">
                <a:latin typeface="+mn-lt"/>
              </a:rPr>
              <a:t> </a:t>
            </a:r>
            <a:r>
              <a:rPr lang="es-ES" sz="2400" dirty="0" err="1" smtClean="0">
                <a:latin typeface="+mn-lt"/>
              </a:rPr>
              <a:t>with</a:t>
            </a:r>
            <a:r>
              <a:rPr lang="es-ES" sz="2400" dirty="0" smtClean="0">
                <a:latin typeface="+mn-lt"/>
              </a:rPr>
              <a:t> IRS</a:t>
            </a:r>
          </a:p>
          <a:p>
            <a:pPr>
              <a:spcBef>
                <a:spcPct val="20000"/>
              </a:spcBef>
              <a:buFont typeface="Arial" charset="0"/>
              <a:buChar char="•"/>
              <a:defRPr/>
            </a:pPr>
            <a:endParaRPr lang="es-ES" sz="2400" dirty="0" smtClean="0">
              <a:latin typeface="+mn-lt"/>
            </a:endParaRPr>
          </a:p>
          <a:p>
            <a:pPr>
              <a:spcBef>
                <a:spcPct val="20000"/>
              </a:spcBef>
              <a:buClr>
                <a:schemeClr val="accent1"/>
              </a:buClr>
              <a:buFont typeface="Wingdings" pitchFamily="2" charset="2"/>
              <a:buChar char="q"/>
              <a:defRPr/>
            </a:pPr>
            <a:r>
              <a:rPr lang="es-ES" sz="2400" u="sng" dirty="0" err="1" smtClean="0">
                <a:latin typeface="+mn-lt"/>
              </a:rPr>
              <a:t>NFFEs</a:t>
            </a:r>
            <a:r>
              <a:rPr lang="es-ES" sz="2400" dirty="0" smtClean="0">
                <a:latin typeface="+mn-lt"/>
              </a:rPr>
              <a:t> – </a:t>
            </a:r>
            <a:r>
              <a:rPr lang="es-ES" sz="2400" dirty="0" err="1" smtClean="0">
                <a:latin typeface="+mn-lt"/>
              </a:rPr>
              <a:t>Certification</a:t>
            </a:r>
            <a:r>
              <a:rPr lang="es-ES" sz="2400" dirty="0" smtClean="0">
                <a:latin typeface="+mn-lt"/>
              </a:rPr>
              <a:t> </a:t>
            </a:r>
            <a:r>
              <a:rPr lang="es-ES" sz="2400" dirty="0" err="1" smtClean="0">
                <a:latin typeface="+mn-lt"/>
              </a:rPr>
              <a:t>that</a:t>
            </a:r>
            <a:r>
              <a:rPr lang="es-ES" sz="2400" dirty="0" smtClean="0">
                <a:latin typeface="+mn-lt"/>
              </a:rPr>
              <a:t> </a:t>
            </a:r>
            <a:r>
              <a:rPr lang="es-ES" sz="2400" dirty="0" err="1" smtClean="0">
                <a:latin typeface="+mn-lt"/>
              </a:rPr>
              <a:t>they</a:t>
            </a:r>
            <a:r>
              <a:rPr lang="es-ES" sz="2400" dirty="0" smtClean="0">
                <a:latin typeface="+mn-lt"/>
              </a:rPr>
              <a:t> do </a:t>
            </a:r>
            <a:r>
              <a:rPr lang="es-ES" sz="2400" dirty="0" err="1" smtClean="0">
                <a:latin typeface="+mn-lt"/>
              </a:rPr>
              <a:t>not</a:t>
            </a:r>
            <a:r>
              <a:rPr lang="es-ES" sz="2400" dirty="0" smtClean="0">
                <a:latin typeface="+mn-lt"/>
              </a:rPr>
              <a:t> </a:t>
            </a:r>
            <a:r>
              <a:rPr lang="es-ES" sz="2400" dirty="0" err="1" smtClean="0">
                <a:latin typeface="+mn-lt"/>
              </a:rPr>
              <a:t>have</a:t>
            </a:r>
            <a:r>
              <a:rPr lang="es-ES" sz="2400" dirty="0" smtClean="0">
                <a:latin typeface="+mn-lt"/>
              </a:rPr>
              <a:t> </a:t>
            </a:r>
            <a:r>
              <a:rPr lang="es-ES" sz="2400" dirty="0" err="1" smtClean="0">
                <a:latin typeface="+mn-lt"/>
              </a:rPr>
              <a:t>substantial</a:t>
            </a:r>
            <a:r>
              <a:rPr lang="es-ES" sz="2400" dirty="0" smtClean="0">
                <a:latin typeface="+mn-lt"/>
              </a:rPr>
              <a:t> U.S. </a:t>
            </a:r>
            <a:r>
              <a:rPr lang="es-ES" sz="2400" dirty="0" err="1" smtClean="0">
                <a:latin typeface="+mn-lt"/>
              </a:rPr>
              <a:t>owners</a:t>
            </a:r>
            <a:r>
              <a:rPr lang="es-ES" sz="2400" dirty="0" smtClean="0">
                <a:latin typeface="+mn-lt"/>
              </a:rPr>
              <a:t> (</a:t>
            </a:r>
            <a:r>
              <a:rPr lang="es-ES" sz="2400" dirty="0" err="1" smtClean="0">
                <a:latin typeface="+mn-lt"/>
              </a:rPr>
              <a:t>with</a:t>
            </a:r>
            <a:r>
              <a:rPr lang="es-ES" sz="2400" dirty="0" smtClean="0">
                <a:latin typeface="+mn-lt"/>
              </a:rPr>
              <a:t> control </a:t>
            </a:r>
            <a:r>
              <a:rPr lang="es-ES" sz="2400" dirty="0" err="1" smtClean="0">
                <a:latin typeface="+mn-lt"/>
              </a:rPr>
              <a:t>over</a:t>
            </a:r>
            <a:r>
              <a:rPr lang="es-ES" sz="2400" dirty="0" smtClean="0">
                <a:latin typeface="+mn-lt"/>
              </a:rPr>
              <a:t> ten </a:t>
            </a:r>
            <a:r>
              <a:rPr lang="es-ES" sz="2400" dirty="0" err="1" smtClean="0">
                <a:latin typeface="+mn-lt"/>
              </a:rPr>
              <a:t>percent</a:t>
            </a:r>
            <a:r>
              <a:rPr lang="es-ES" sz="2400" dirty="0" smtClean="0">
                <a:latin typeface="+mn-lt"/>
              </a:rPr>
              <a:t>).  </a:t>
            </a:r>
            <a:endParaRPr lang="en-US" sz="2400" dirty="0" smtClean="0">
              <a:latin typeface="+mn-lt"/>
            </a:endParaRPr>
          </a:p>
        </p:txBody>
      </p:sp>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444711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9</a:t>
            </a:fld>
            <a:endParaRPr lang="en-US"/>
          </a:p>
        </p:txBody>
      </p:sp>
      <p:sp>
        <p:nvSpPr>
          <p:cNvPr id="3" name="Title 1"/>
          <p:cNvSpPr txBox="1">
            <a:spLocks/>
          </p:cNvSpPr>
          <p:nvPr/>
        </p:nvSpPr>
        <p:spPr bwMode="auto">
          <a:xfrm>
            <a:off x="468313" y="228600"/>
            <a:ext cx="8229600" cy="1295400"/>
          </a:xfrm>
          <a:prstGeom prst="rect">
            <a:avLst/>
          </a:prstGeom>
          <a:noFill/>
          <a:ln w="9525">
            <a:noFill/>
            <a:miter lim="800000"/>
            <a:headEnd/>
            <a:tailEnd/>
          </a:ln>
        </p:spPr>
        <p:txBody>
          <a:bodyPr anchor="ctr">
            <a:normAutofit fontScale="97500"/>
          </a:bodyPr>
          <a:lstStyle/>
          <a:p>
            <a:pPr fontAlgn="auto">
              <a:spcAft>
                <a:spcPts val="0"/>
              </a:spcAft>
              <a:defRPr/>
            </a:pPr>
            <a:r>
              <a:rPr lang="en-US" sz="3200" dirty="0" smtClean="0">
                <a:solidFill>
                  <a:schemeClr val="tx1">
                    <a:lumMod val="85000"/>
                    <a:lumOff val="15000"/>
                  </a:schemeClr>
                </a:solidFill>
                <a:latin typeface="+mj-lt"/>
                <a:ea typeface="+mj-ea"/>
                <a:cs typeface="+mj-cs"/>
              </a:rPr>
              <a:t>How can an FFI avoid withholding of 30%?</a:t>
            </a:r>
            <a:endParaRPr lang="en-US" sz="3200" dirty="0">
              <a:solidFill>
                <a:schemeClr val="tx1">
                  <a:lumMod val="85000"/>
                  <a:lumOff val="15000"/>
                </a:schemeClr>
              </a:solidFill>
              <a:latin typeface="+mj-lt"/>
              <a:ea typeface="+mj-ea"/>
              <a:cs typeface="+mj-cs"/>
            </a:endParaRPr>
          </a:p>
        </p:txBody>
      </p:sp>
      <p:sp>
        <p:nvSpPr>
          <p:cNvPr id="5" name="Content Placeholder 2"/>
          <p:cNvSpPr txBox="1">
            <a:spLocks/>
          </p:cNvSpPr>
          <p:nvPr/>
        </p:nvSpPr>
        <p:spPr bwMode="auto">
          <a:xfrm>
            <a:off x="806450" y="1752600"/>
            <a:ext cx="7499350" cy="1638300"/>
          </a:xfrm>
          <a:prstGeom prst="rect">
            <a:avLst/>
          </a:prstGeom>
          <a:noFill/>
          <a:ln w="9525">
            <a:noFill/>
            <a:miter lim="800000"/>
            <a:headEnd/>
            <a:tailEnd/>
          </a:ln>
        </p:spPr>
        <p:txBody>
          <a:bodyPr/>
          <a:lstStyle/>
          <a:p>
            <a:pPr marL="457200" indent="-457200">
              <a:spcBef>
                <a:spcPct val="20000"/>
              </a:spcBef>
              <a:buClr>
                <a:schemeClr val="accent1"/>
              </a:buClr>
              <a:buFont typeface="Wingdings" pitchFamily="2" charset="2"/>
              <a:buChar char="q"/>
              <a:defRPr/>
            </a:pPr>
            <a:r>
              <a:rPr lang="en-US" sz="2600" dirty="0"/>
              <a:t> </a:t>
            </a:r>
            <a:r>
              <a:rPr lang="en-US" sz="2600" dirty="0" smtClean="0"/>
              <a:t>A foreign financial institution </a:t>
            </a:r>
            <a:r>
              <a:rPr lang="en-US" sz="2600" dirty="0" smtClean="0"/>
              <a:t>(FFI) can </a:t>
            </a:r>
            <a:r>
              <a:rPr lang="en-US" sz="2600" dirty="0" smtClean="0"/>
              <a:t>avoid FATCA withholding by signing an agreement with the IRS.</a:t>
            </a:r>
            <a:endParaRPr lang="en-US" sz="2600" dirty="0"/>
          </a:p>
        </p:txBody>
      </p:sp>
      <p:pic>
        <p:nvPicPr>
          <p:cNvPr id="5122" name="Picture 2" descr="http://catherineryanhoward.files.wordpress.com/2012/01/money.jpg?w=490">
            <a:hlinkClick r:id="rId2"/>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154363" y="2895600"/>
            <a:ext cx="2636837" cy="26368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a:spLocks noChangeArrowheads="1"/>
          </p:cNvSpPr>
          <p:nvPr/>
        </p:nvSpPr>
        <p:spPr bwMode="auto">
          <a:xfrm>
            <a:off x="739775" y="6172200"/>
            <a:ext cx="22320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t>© FATCA Consultants LLC, </a:t>
            </a:r>
            <a:r>
              <a:rPr lang="en-US" sz="1100" dirty="0" smtClean="0"/>
              <a:t>2013</a:t>
            </a:r>
            <a:endParaRPr lang="en-US" sz="1100" dirty="0"/>
          </a:p>
        </p:txBody>
      </p:sp>
    </p:spTree>
    <p:extLst>
      <p:ext uri="{BB962C8B-B14F-4D97-AF65-F5344CB8AC3E}">
        <p14:creationId xmlns:p14="http://schemas.microsoft.com/office/powerpoint/2010/main" xmlns="" val="42225255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122"/>
                                        </p:tgtEl>
                                        <p:attrNameLst>
                                          <p:attrName>r</p:attrName>
                                        </p:attrNameLst>
                                      </p:cBhvr>
                                    </p:animRot>
                                  </p:childTnLst>
                                </p:cTn>
                              </p:par>
                              <p:par>
                                <p:cTn id="7" presetID="18" presetClass="emph" presetSubtype="0" fill="hold" grpId="0" nodeType="withEffect">
                                  <p:stCondLst>
                                    <p:cond delay="0"/>
                                  </p:stCondLst>
                                  <p:iterate type="lt">
                                    <p:tmPct val="4000"/>
                                  </p:iterate>
                                  <p:childTnLst>
                                    <p:set>
                                      <p:cBhvr override="childStyle">
                                        <p:cTn id="8"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1060</TotalTime>
  <Words>3122</Words>
  <Application>Microsoft Office PowerPoint</Application>
  <PresentationFormat>On-screen Show (4:3)</PresentationFormat>
  <Paragraphs>568</Paragraphs>
  <Slides>57</Slides>
  <Notes>10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NewsPrint</vt:lpstr>
      <vt:lpstr>FATCA MAZE </vt:lpstr>
      <vt:lpstr>FATCA INTRODUCTION </vt:lpstr>
      <vt:lpstr>FFI Definition </vt:lpstr>
      <vt:lpstr>Mechanics of Compliance for Withholding Agent </vt:lpstr>
      <vt:lpstr>Definition of Withholding Agent</vt:lpstr>
      <vt:lpstr>Slide 6</vt:lpstr>
      <vt:lpstr>What are the exceptions to the definition of a withholdable payment?</vt:lpstr>
      <vt:lpstr>Slide 8</vt:lpstr>
      <vt:lpstr>Slide 9</vt:lpstr>
      <vt:lpstr>Slide 10</vt:lpstr>
      <vt:lpstr>Slide 11</vt:lpstr>
      <vt:lpstr>Slide 12</vt:lpstr>
      <vt:lpstr>Final Regulations – Updated FATCA  Implementation Timeline </vt:lpstr>
      <vt:lpstr>FFI Registration</vt:lpstr>
      <vt:lpstr>FFI Agreement</vt:lpstr>
      <vt:lpstr>Responsible Officer</vt:lpstr>
      <vt:lpstr>IRS Review of Information  Provided by an FFI</vt:lpstr>
      <vt:lpstr>Status of Payee as a “Participating FFI” if Registration is in Process</vt:lpstr>
      <vt:lpstr>Withholding Exemptions </vt:lpstr>
      <vt:lpstr>Pre-existing Account Due Diligence –  U.S. Indicia</vt:lpstr>
      <vt:lpstr>Pre-existing Accounts – Individual and Entity Accounts </vt:lpstr>
      <vt:lpstr>New Account Due Diligence</vt:lpstr>
      <vt:lpstr>FATCA Intergovernmental Agreements (IGAs)</vt:lpstr>
      <vt:lpstr>Offshore Funds – Sponsored Investments Entities</vt:lpstr>
      <vt:lpstr>Refund Procedures </vt:lpstr>
      <vt:lpstr>FFI Loan Agreements with U.S. Borrowers </vt:lpstr>
      <vt:lpstr>Slide 27</vt:lpstr>
      <vt:lpstr>Slide 28</vt:lpstr>
      <vt:lpstr>FATCA Application to Trusts and Trustee Companies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Foreign Perspective  International Legal Framework</vt:lpstr>
      <vt:lpstr>Foreign Perspective Characteristics</vt:lpstr>
      <vt:lpstr>Slide 49</vt:lpstr>
      <vt:lpstr>Model 1 IGA Jurisdictions</vt:lpstr>
      <vt:lpstr>Slide 51</vt:lpstr>
      <vt:lpstr>Model 2 IGA Jurisdictions</vt:lpstr>
      <vt:lpstr>Slide 53</vt:lpstr>
      <vt:lpstr>Non IGA Jurisdictions </vt:lpstr>
      <vt:lpstr>Slide 55</vt:lpstr>
      <vt:lpstr>FATCA Maze – The Bottom Line</vt:lpstr>
      <vt:lpstr>For further information please sign on to WWW.FATCACONSULTANTS.COM  or contact  PAULA RICHARDS  Prichards@richards-law.com 305-859-6770 2665 South Bayshore Drive, Suite 703 Miami, Florida 33133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NUEVA LEY “FATCA”  ESTABLECE RETENCIÓN EN LA FUENTE DE 30% SOBRE TRANSFERENCIAS DE LOS EEUU</dc:title>
  <dc:creator>Jackie Molestina</dc:creator>
  <cp:lastModifiedBy>prichards</cp:lastModifiedBy>
  <cp:revision>90</cp:revision>
  <cp:lastPrinted>2013-03-21T15:08:57Z</cp:lastPrinted>
  <dcterms:created xsi:type="dcterms:W3CDTF">2012-11-21T15:59:47Z</dcterms:created>
  <dcterms:modified xsi:type="dcterms:W3CDTF">2013-03-21T15:27:09Z</dcterms:modified>
</cp:coreProperties>
</file>